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8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9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10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11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12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3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5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7.xml" ContentType="application/vnd.openxmlformats-officedocument.presentationml.notesSl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3721" r:id="rId2"/>
    <p:sldMasterId id="2147483722" r:id="rId3"/>
    <p:sldMasterId id="2147483648" r:id="rId4"/>
    <p:sldMasterId id="2147483735" r:id="rId5"/>
    <p:sldMasterId id="2147483740" r:id="rId6"/>
    <p:sldMasterId id="2147483745" r:id="rId7"/>
    <p:sldMasterId id="2147483750" r:id="rId8"/>
    <p:sldMasterId id="2147483755" r:id="rId9"/>
    <p:sldMasterId id="2147483760" r:id="rId10"/>
    <p:sldMasterId id="2147483766" r:id="rId11"/>
    <p:sldMasterId id="2147483772" r:id="rId12"/>
    <p:sldMasterId id="2147483784" r:id="rId13"/>
    <p:sldMasterId id="2147483789" r:id="rId14"/>
  </p:sldMasterIdLst>
  <p:notesMasterIdLst>
    <p:notesMasterId r:id="rId39"/>
  </p:notesMasterIdLst>
  <p:handoutMasterIdLst>
    <p:handoutMasterId r:id="rId40"/>
  </p:handoutMasterIdLst>
  <p:sldIdLst>
    <p:sldId id="308" r:id="rId15"/>
    <p:sldId id="340" r:id="rId16"/>
    <p:sldId id="429" r:id="rId17"/>
    <p:sldId id="548" r:id="rId18"/>
    <p:sldId id="789" r:id="rId19"/>
    <p:sldId id="790" r:id="rId20"/>
    <p:sldId id="350" r:id="rId21"/>
    <p:sldId id="341" r:id="rId22"/>
    <p:sldId id="345" r:id="rId23"/>
    <p:sldId id="791" r:id="rId24"/>
    <p:sldId id="792" r:id="rId25"/>
    <p:sldId id="347" r:id="rId26"/>
    <p:sldId id="794" r:id="rId27"/>
    <p:sldId id="793" r:id="rId28"/>
    <p:sldId id="426" r:id="rId29"/>
    <p:sldId id="796" r:id="rId30"/>
    <p:sldId id="795" r:id="rId31"/>
    <p:sldId id="296" r:id="rId32"/>
    <p:sldId id="797" r:id="rId33"/>
    <p:sldId id="427" r:id="rId34"/>
    <p:sldId id="798" r:id="rId35"/>
    <p:sldId id="786" r:id="rId36"/>
    <p:sldId id="787" r:id="rId37"/>
    <p:sldId id="344" r:id="rId38"/>
  </p:sldIdLst>
  <p:sldSz cx="9144000" cy="6858000" type="screen4x3"/>
  <p:notesSz cx="6810375" cy="9942513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3572"/>
    <a:srgbClr val="CD2B52"/>
    <a:srgbClr val="CD2152"/>
    <a:srgbClr val="E24A75"/>
    <a:srgbClr val="D45896"/>
    <a:srgbClr val="DD4F52"/>
    <a:srgbClr val="046F96"/>
    <a:srgbClr val="4E96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Geen stijl, tabel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Stijl, licht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Stijl, gemiddeld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Stijl, gemiddeld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Stijl, licht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1" autoAdjust="0"/>
    <p:restoredTop sz="83429" autoAdjust="0"/>
  </p:normalViewPr>
  <p:slideViewPr>
    <p:cSldViewPr snapToGrid="0">
      <p:cViewPr varScale="1">
        <p:scale>
          <a:sx n="108" d="100"/>
          <a:sy n="108" d="100"/>
        </p:scale>
        <p:origin x="172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6284044973026229E-2"/>
          <c:y val="3.074515910738327E-2"/>
          <c:w val="0.9178450201505205"/>
          <c:h val="0.68042333137845723"/>
        </c:manualLayout>
      </c:layout>
      <c:lineChart>
        <c:grouping val="standard"/>
        <c:varyColors val="0"/>
        <c:ser>
          <c:idx val="2"/>
          <c:order val="0"/>
          <c:tx>
            <c:strRef>
              <c:f>'stemming (3)'!$A$3</c:f>
              <c:strCache>
                <c:ptCount val="1"/>
                <c:pt idx="0">
                  <c:v>eigen  financiële situatie</c:v>
                </c:pt>
              </c:strCache>
            </c:strRef>
          </c:tx>
          <c:spPr>
            <a:ln w="28575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'stemming (3)'!$B$2:$AV$2</c:f>
              <c:numCache>
                <c:formatCode>General</c:formatCode>
                <c:ptCount val="47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'stemming (3)'!$B$3:$AV$3</c:f>
              <c:numCache>
                <c:formatCode>0.0</c:formatCode>
                <c:ptCount val="47"/>
                <c:pt idx="0">
                  <c:v>7.02</c:v>
                </c:pt>
                <c:pt idx="1">
                  <c:v>6.97</c:v>
                </c:pt>
                <c:pt idx="2">
                  <c:v>7.02</c:v>
                </c:pt>
                <c:pt idx="3">
                  <c:v>6.94</c:v>
                </c:pt>
                <c:pt idx="4">
                  <c:v>6.89</c:v>
                </c:pt>
                <c:pt idx="5">
                  <c:v>6.92</c:v>
                </c:pt>
                <c:pt idx="6">
                  <c:v>7.06</c:v>
                </c:pt>
                <c:pt idx="7">
                  <c:v>6.85</c:v>
                </c:pt>
                <c:pt idx="8">
                  <c:v>6.91</c:v>
                </c:pt>
                <c:pt idx="9">
                  <c:v>6.89</c:v>
                </c:pt>
                <c:pt idx="10">
                  <c:v>6.89</c:v>
                </c:pt>
                <c:pt idx="11">
                  <c:v>6.93</c:v>
                </c:pt>
                <c:pt idx="12">
                  <c:v>6.91</c:v>
                </c:pt>
                <c:pt idx="13">
                  <c:v>6.89</c:v>
                </c:pt>
                <c:pt idx="14">
                  <c:v>6.75</c:v>
                </c:pt>
                <c:pt idx="15">
                  <c:v>6.72</c:v>
                </c:pt>
                <c:pt idx="16">
                  <c:v>6.71</c:v>
                </c:pt>
                <c:pt idx="17">
                  <c:v>6.73</c:v>
                </c:pt>
                <c:pt idx="18">
                  <c:v>6.83</c:v>
                </c:pt>
                <c:pt idx="19">
                  <c:v>6.76</c:v>
                </c:pt>
                <c:pt idx="20">
                  <c:v>6.8</c:v>
                </c:pt>
                <c:pt idx="21">
                  <c:v>6.73</c:v>
                </c:pt>
                <c:pt idx="22">
                  <c:v>6.67</c:v>
                </c:pt>
                <c:pt idx="23">
                  <c:v>6.55</c:v>
                </c:pt>
                <c:pt idx="24">
                  <c:v>6.7</c:v>
                </c:pt>
                <c:pt idx="25">
                  <c:v>6.71</c:v>
                </c:pt>
                <c:pt idx="26">
                  <c:v>6.72</c:v>
                </c:pt>
                <c:pt idx="27">
                  <c:v>6.75</c:v>
                </c:pt>
                <c:pt idx="28">
                  <c:v>6.68</c:v>
                </c:pt>
                <c:pt idx="29">
                  <c:v>6.71</c:v>
                </c:pt>
                <c:pt idx="30">
                  <c:v>6.72</c:v>
                </c:pt>
                <c:pt idx="31">
                  <c:v>6.74</c:v>
                </c:pt>
                <c:pt idx="32">
                  <c:v>6.68</c:v>
                </c:pt>
                <c:pt idx="33">
                  <c:v>6.68</c:v>
                </c:pt>
                <c:pt idx="34">
                  <c:v>6.62</c:v>
                </c:pt>
                <c:pt idx="35">
                  <c:v>6.68</c:v>
                </c:pt>
                <c:pt idx="36">
                  <c:v>6.6</c:v>
                </c:pt>
                <c:pt idx="37">
                  <c:v>6.71</c:v>
                </c:pt>
                <c:pt idx="38">
                  <c:v>6.88</c:v>
                </c:pt>
                <c:pt idx="39">
                  <c:v>6.75</c:v>
                </c:pt>
                <c:pt idx="40">
                  <c:v>6.72</c:v>
                </c:pt>
                <c:pt idx="41">
                  <c:v>6.91</c:v>
                </c:pt>
                <c:pt idx="42">
                  <c:v>7.03</c:v>
                </c:pt>
                <c:pt idx="43">
                  <c:v>6.95</c:v>
                </c:pt>
                <c:pt idx="44">
                  <c:v>6.84</c:v>
                </c:pt>
                <c:pt idx="45">
                  <c:v>6.95</c:v>
                </c:pt>
                <c:pt idx="46" formatCode="General">
                  <c:v>7.08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AC9-4998-A730-8158AA0661DB}"/>
            </c:ext>
          </c:extLst>
        </c:ser>
        <c:ser>
          <c:idx val="1"/>
          <c:order val="1"/>
          <c:tx>
            <c:strRef>
              <c:f>'stemming (3)'!$A$5</c:f>
              <c:strCache>
                <c:ptCount val="1"/>
                <c:pt idx="0">
                  <c:v> Nederlandse economie</c:v>
                </c:pt>
              </c:strCache>
            </c:strRef>
          </c:tx>
          <c:spPr>
            <a:ln w="31750">
              <a:solidFill>
                <a:srgbClr val="000000"/>
              </a:solidFill>
            </a:ln>
          </c:spPr>
          <c:marker>
            <c:symbol val="none"/>
          </c:marker>
          <c:val>
            <c:numRef>
              <c:f>'stemming (3)'!$B$5:$AV$5</c:f>
              <c:numCache>
                <c:formatCode>0</c:formatCode>
                <c:ptCount val="47"/>
                <c:pt idx="0">
                  <c:v>6.39</c:v>
                </c:pt>
                <c:pt idx="1">
                  <c:v>6.31</c:v>
                </c:pt>
                <c:pt idx="2">
                  <c:v>6.02</c:v>
                </c:pt>
                <c:pt idx="3">
                  <c:v>6.04</c:v>
                </c:pt>
                <c:pt idx="4">
                  <c:v>5.98</c:v>
                </c:pt>
                <c:pt idx="5">
                  <c:v>5.91</c:v>
                </c:pt>
                <c:pt idx="6">
                  <c:v>5.95</c:v>
                </c:pt>
                <c:pt idx="7">
                  <c:v>5.8</c:v>
                </c:pt>
                <c:pt idx="8">
                  <c:v>5.97</c:v>
                </c:pt>
                <c:pt idx="9">
                  <c:v>5.91</c:v>
                </c:pt>
                <c:pt idx="10">
                  <c:v>6.03</c:v>
                </c:pt>
                <c:pt idx="11">
                  <c:v>6.07</c:v>
                </c:pt>
                <c:pt idx="12">
                  <c:v>6.03</c:v>
                </c:pt>
                <c:pt idx="13">
                  <c:v>6.07</c:v>
                </c:pt>
                <c:pt idx="14">
                  <c:v>5.94</c:v>
                </c:pt>
                <c:pt idx="15">
                  <c:v>5.76</c:v>
                </c:pt>
                <c:pt idx="16">
                  <c:v>5.68</c:v>
                </c:pt>
                <c:pt idx="17">
                  <c:v>5.61</c:v>
                </c:pt>
                <c:pt idx="18">
                  <c:v>5.46</c:v>
                </c:pt>
                <c:pt idx="19">
                  <c:v>5.63</c:v>
                </c:pt>
                <c:pt idx="20">
                  <c:v>5.58</c:v>
                </c:pt>
                <c:pt idx="21">
                  <c:v>5.41</c:v>
                </c:pt>
                <c:pt idx="22">
                  <c:v>5.22</c:v>
                </c:pt>
                <c:pt idx="23">
                  <c:v>5.34</c:v>
                </c:pt>
                <c:pt idx="24">
                  <c:v>5.47</c:v>
                </c:pt>
                <c:pt idx="25">
                  <c:v>5.67</c:v>
                </c:pt>
                <c:pt idx="26">
                  <c:v>5.8</c:v>
                </c:pt>
                <c:pt idx="27">
                  <c:v>5.87</c:v>
                </c:pt>
                <c:pt idx="28">
                  <c:v>5.75</c:v>
                </c:pt>
                <c:pt idx="29">
                  <c:v>5.9</c:v>
                </c:pt>
                <c:pt idx="30">
                  <c:v>5.86</c:v>
                </c:pt>
                <c:pt idx="31">
                  <c:v>6.07</c:v>
                </c:pt>
                <c:pt idx="32">
                  <c:v>5.98</c:v>
                </c:pt>
                <c:pt idx="33">
                  <c:v>5.92</c:v>
                </c:pt>
                <c:pt idx="34">
                  <c:v>6.11</c:v>
                </c:pt>
                <c:pt idx="35">
                  <c:v>6.18</c:v>
                </c:pt>
                <c:pt idx="36">
                  <c:v>6.22</c:v>
                </c:pt>
                <c:pt idx="37">
                  <c:v>6.42</c:v>
                </c:pt>
                <c:pt idx="38">
                  <c:v>6.47</c:v>
                </c:pt>
                <c:pt idx="39">
                  <c:v>6.5</c:v>
                </c:pt>
                <c:pt idx="40">
                  <c:v>6.65</c:v>
                </c:pt>
                <c:pt idx="41">
                  <c:v>6.74</c:v>
                </c:pt>
                <c:pt idx="42">
                  <c:v>6.75</c:v>
                </c:pt>
                <c:pt idx="43">
                  <c:v>6.73</c:v>
                </c:pt>
                <c:pt idx="44">
                  <c:v>6.48</c:v>
                </c:pt>
                <c:pt idx="45" formatCode="General">
                  <c:v>6.59</c:v>
                </c:pt>
                <c:pt idx="46" formatCode="General">
                  <c:v>6.71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AC9-4998-A730-8158AA0661DB}"/>
            </c:ext>
          </c:extLst>
        </c:ser>
        <c:ser>
          <c:idx val="3"/>
          <c:order val="2"/>
          <c:tx>
            <c:strRef>
              <c:f>'stemming (3)'!$A$4</c:f>
              <c:strCache>
                <c:ptCount val="1"/>
                <c:pt idx="0">
                  <c:v> Nederlandse samenleving</c:v>
                </c:pt>
              </c:strCache>
            </c:strRef>
          </c:tx>
          <c:spPr>
            <a:ln w="31750"/>
          </c:spPr>
          <c:marker>
            <c:symbol val="none"/>
          </c:marker>
          <c:val>
            <c:numRef>
              <c:f>'stemming (3)'!$B$4:$AV$4</c:f>
              <c:numCache>
                <c:formatCode>0</c:formatCode>
                <c:ptCount val="47"/>
                <c:pt idx="0">
                  <c:v>6.15</c:v>
                </c:pt>
                <c:pt idx="1">
                  <c:v>6.2</c:v>
                </c:pt>
                <c:pt idx="2">
                  <c:v>6.22</c:v>
                </c:pt>
                <c:pt idx="3">
                  <c:v>6.29</c:v>
                </c:pt>
                <c:pt idx="4">
                  <c:v>6.2</c:v>
                </c:pt>
                <c:pt idx="5">
                  <c:v>6.29</c:v>
                </c:pt>
                <c:pt idx="6">
                  <c:v>6.31</c:v>
                </c:pt>
                <c:pt idx="7">
                  <c:v>6.27</c:v>
                </c:pt>
                <c:pt idx="8">
                  <c:v>6.21</c:v>
                </c:pt>
                <c:pt idx="9">
                  <c:v>6.26</c:v>
                </c:pt>
                <c:pt idx="10">
                  <c:v>6.33</c:v>
                </c:pt>
                <c:pt idx="11">
                  <c:v>6.2</c:v>
                </c:pt>
                <c:pt idx="12">
                  <c:v>6.16</c:v>
                </c:pt>
                <c:pt idx="13">
                  <c:v>6.19</c:v>
                </c:pt>
                <c:pt idx="14">
                  <c:v>6.18</c:v>
                </c:pt>
                <c:pt idx="15">
                  <c:v>6.19</c:v>
                </c:pt>
                <c:pt idx="16">
                  <c:v>6.18</c:v>
                </c:pt>
                <c:pt idx="17">
                  <c:v>6.29</c:v>
                </c:pt>
                <c:pt idx="18">
                  <c:v>6.24</c:v>
                </c:pt>
                <c:pt idx="19">
                  <c:v>6.34</c:v>
                </c:pt>
                <c:pt idx="20">
                  <c:v>6.27</c:v>
                </c:pt>
                <c:pt idx="21">
                  <c:v>6.25</c:v>
                </c:pt>
                <c:pt idx="22">
                  <c:v>6.25</c:v>
                </c:pt>
                <c:pt idx="23">
                  <c:v>6.23</c:v>
                </c:pt>
                <c:pt idx="24">
                  <c:v>6.2</c:v>
                </c:pt>
                <c:pt idx="25">
                  <c:v>6.2</c:v>
                </c:pt>
                <c:pt idx="26">
                  <c:v>6.35</c:v>
                </c:pt>
                <c:pt idx="27">
                  <c:v>6.34</c:v>
                </c:pt>
                <c:pt idx="28">
                  <c:v>6.27</c:v>
                </c:pt>
                <c:pt idx="29">
                  <c:v>6.33</c:v>
                </c:pt>
                <c:pt idx="30">
                  <c:v>6.18</c:v>
                </c:pt>
                <c:pt idx="31">
                  <c:v>6.22</c:v>
                </c:pt>
                <c:pt idx="32">
                  <c:v>6.09</c:v>
                </c:pt>
                <c:pt idx="33">
                  <c:v>6.2</c:v>
                </c:pt>
                <c:pt idx="34">
                  <c:v>6.18</c:v>
                </c:pt>
                <c:pt idx="35">
                  <c:v>6.24</c:v>
                </c:pt>
                <c:pt idx="36">
                  <c:v>6.11</c:v>
                </c:pt>
                <c:pt idx="37">
                  <c:v>6.24</c:v>
                </c:pt>
                <c:pt idx="38">
                  <c:v>6.33</c:v>
                </c:pt>
                <c:pt idx="39">
                  <c:v>6.37</c:v>
                </c:pt>
                <c:pt idx="40">
                  <c:v>6.47</c:v>
                </c:pt>
                <c:pt idx="41">
                  <c:v>6.53</c:v>
                </c:pt>
                <c:pt idx="42">
                  <c:v>6.44</c:v>
                </c:pt>
                <c:pt idx="43">
                  <c:v>6.51</c:v>
                </c:pt>
                <c:pt idx="44">
                  <c:v>6.33</c:v>
                </c:pt>
                <c:pt idx="45">
                  <c:v>6.42</c:v>
                </c:pt>
                <c:pt idx="46">
                  <c:v>6.5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AC9-4998-A730-8158AA0661DB}"/>
            </c:ext>
          </c:extLst>
        </c:ser>
        <c:ser>
          <c:idx val="0"/>
          <c:order val="3"/>
          <c:tx>
            <c:strRef>
              <c:f>'stemming (3)'!$A$7</c:f>
              <c:strCache>
                <c:ptCount val="1"/>
                <c:pt idx="0">
                  <c:v>politiek in Den Haag</c:v>
                </c:pt>
              </c:strCache>
            </c:strRef>
          </c:tx>
          <c:spPr>
            <a:ln w="31750"/>
          </c:spPr>
          <c:marker>
            <c:symbol val="none"/>
          </c:marker>
          <c:val>
            <c:numRef>
              <c:f>'stemming (3)'!$B$7:$AV$7</c:f>
              <c:numCache>
                <c:formatCode>General</c:formatCode>
                <c:ptCount val="47"/>
                <c:pt idx="0">
                  <c:v>5.12</c:v>
                </c:pt>
                <c:pt idx="1">
                  <c:v>5.15</c:v>
                </c:pt>
                <c:pt idx="2">
                  <c:v>4.9800000000000004</c:v>
                </c:pt>
                <c:pt idx="3">
                  <c:v>5.38</c:v>
                </c:pt>
                <c:pt idx="4">
                  <c:v>5.44</c:v>
                </c:pt>
                <c:pt idx="5">
                  <c:v>5.33</c:v>
                </c:pt>
                <c:pt idx="6">
                  <c:v>5.29</c:v>
                </c:pt>
                <c:pt idx="7">
                  <c:v>5.25</c:v>
                </c:pt>
                <c:pt idx="8">
                  <c:v>5.27</c:v>
                </c:pt>
                <c:pt idx="9">
                  <c:v>5.07</c:v>
                </c:pt>
                <c:pt idx="10">
                  <c:v>5.1100000000000003</c:v>
                </c:pt>
                <c:pt idx="11">
                  <c:v>5.3</c:v>
                </c:pt>
                <c:pt idx="12">
                  <c:v>5.29</c:v>
                </c:pt>
                <c:pt idx="13">
                  <c:v>5.36</c:v>
                </c:pt>
                <c:pt idx="14">
                  <c:v>5.3</c:v>
                </c:pt>
                <c:pt idx="15">
                  <c:v>5.16</c:v>
                </c:pt>
                <c:pt idx="16">
                  <c:v>5.08</c:v>
                </c:pt>
                <c:pt idx="17">
                  <c:v>4.9400000000000004</c:v>
                </c:pt>
                <c:pt idx="18">
                  <c:v>4.79</c:v>
                </c:pt>
                <c:pt idx="19">
                  <c:v>5.29</c:v>
                </c:pt>
                <c:pt idx="20">
                  <c:v>5.08</c:v>
                </c:pt>
                <c:pt idx="21">
                  <c:v>4.92</c:v>
                </c:pt>
                <c:pt idx="22">
                  <c:v>4.67</c:v>
                </c:pt>
                <c:pt idx="23">
                  <c:v>4.7</c:v>
                </c:pt>
                <c:pt idx="24">
                  <c:v>4.82</c:v>
                </c:pt>
                <c:pt idx="25">
                  <c:v>4.9400000000000004</c:v>
                </c:pt>
                <c:pt idx="26">
                  <c:v>5.13</c:v>
                </c:pt>
                <c:pt idx="27">
                  <c:v>5.24</c:v>
                </c:pt>
                <c:pt idx="28">
                  <c:v>4.96</c:v>
                </c:pt>
                <c:pt idx="29">
                  <c:v>4.96</c:v>
                </c:pt>
                <c:pt idx="30">
                  <c:v>4.92</c:v>
                </c:pt>
                <c:pt idx="31">
                  <c:v>4.8899999999999997</c:v>
                </c:pt>
                <c:pt idx="32">
                  <c:v>4.91</c:v>
                </c:pt>
                <c:pt idx="33">
                  <c:v>4.8099999999999996</c:v>
                </c:pt>
                <c:pt idx="34">
                  <c:v>5.07</c:v>
                </c:pt>
                <c:pt idx="35">
                  <c:v>5.14</c:v>
                </c:pt>
                <c:pt idx="36">
                  <c:v>5.08</c:v>
                </c:pt>
                <c:pt idx="37">
                  <c:v>5.32</c:v>
                </c:pt>
                <c:pt idx="38">
                  <c:v>5</c:v>
                </c:pt>
                <c:pt idx="39">
                  <c:v>5.22</c:v>
                </c:pt>
                <c:pt idx="40">
                  <c:v>5.46</c:v>
                </c:pt>
                <c:pt idx="41">
                  <c:v>5.47</c:v>
                </c:pt>
                <c:pt idx="42">
                  <c:v>5.49</c:v>
                </c:pt>
                <c:pt idx="43">
                  <c:v>5.3</c:v>
                </c:pt>
                <c:pt idx="44">
                  <c:v>5.14</c:v>
                </c:pt>
                <c:pt idx="45">
                  <c:v>5.24</c:v>
                </c:pt>
                <c:pt idx="46">
                  <c:v>5.43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AC9-4998-A730-8158AA0661DB}"/>
            </c:ext>
          </c:extLst>
        </c:ser>
        <c:ser>
          <c:idx val="4"/>
          <c:order val="4"/>
          <c:tx>
            <c:strRef>
              <c:f>'stemming (3)'!$A$8</c:f>
              <c:strCache>
                <c:ptCount val="1"/>
                <c:pt idx="0">
                  <c:v>Europese politiek</c:v>
                </c:pt>
              </c:strCache>
            </c:strRef>
          </c:tx>
          <c:spPr>
            <a:ln w="31750">
              <a:solidFill>
                <a:srgbClr val="708382">
                  <a:lumMod val="75000"/>
                </a:srgbClr>
              </a:solidFill>
            </a:ln>
          </c:spPr>
          <c:marker>
            <c:symbol val="none"/>
          </c:marker>
          <c:val>
            <c:numRef>
              <c:f>'stemming (3)'!$B$8:$AV$8</c:f>
              <c:numCache>
                <c:formatCode>General</c:formatCode>
                <c:ptCount val="47"/>
                <c:pt idx="0">
                  <c:v>4.88</c:v>
                </c:pt>
                <c:pt idx="1">
                  <c:v>4.9400000000000004</c:v>
                </c:pt>
                <c:pt idx="2">
                  <c:v>4.83</c:v>
                </c:pt>
                <c:pt idx="3">
                  <c:v>5.1100000000000003</c:v>
                </c:pt>
                <c:pt idx="4">
                  <c:v>5.1100000000000003</c:v>
                </c:pt>
                <c:pt idx="5">
                  <c:v>5.0599999999999996</c:v>
                </c:pt>
                <c:pt idx="6">
                  <c:v>4.99</c:v>
                </c:pt>
                <c:pt idx="7">
                  <c:v>5.07</c:v>
                </c:pt>
                <c:pt idx="8">
                  <c:v>5.1100000000000003</c:v>
                </c:pt>
                <c:pt idx="9">
                  <c:v>4.97</c:v>
                </c:pt>
                <c:pt idx="10">
                  <c:v>5.04</c:v>
                </c:pt>
                <c:pt idx="11">
                  <c:v>5.1100000000000003</c:v>
                </c:pt>
                <c:pt idx="12">
                  <c:v>4.99</c:v>
                </c:pt>
                <c:pt idx="13">
                  <c:v>5.03</c:v>
                </c:pt>
                <c:pt idx="14">
                  <c:v>4.78</c:v>
                </c:pt>
                <c:pt idx="15">
                  <c:v>4.76</c:v>
                </c:pt>
                <c:pt idx="16">
                  <c:v>4.67</c:v>
                </c:pt>
                <c:pt idx="17">
                  <c:v>4.78</c:v>
                </c:pt>
                <c:pt idx="18">
                  <c:v>4.51</c:v>
                </c:pt>
                <c:pt idx="19">
                  <c:v>4.79</c:v>
                </c:pt>
                <c:pt idx="20">
                  <c:v>4.7</c:v>
                </c:pt>
                <c:pt idx="21">
                  <c:v>4.54</c:v>
                </c:pt>
                <c:pt idx="22">
                  <c:v>4.37</c:v>
                </c:pt>
                <c:pt idx="23">
                  <c:v>4.38</c:v>
                </c:pt>
                <c:pt idx="24">
                  <c:v>4.54</c:v>
                </c:pt>
                <c:pt idx="25">
                  <c:v>4.67</c:v>
                </c:pt>
                <c:pt idx="26">
                  <c:v>4.7300000000000004</c:v>
                </c:pt>
                <c:pt idx="27">
                  <c:v>4.8</c:v>
                </c:pt>
                <c:pt idx="28">
                  <c:v>4.6100000000000003</c:v>
                </c:pt>
                <c:pt idx="29">
                  <c:v>4.63</c:v>
                </c:pt>
                <c:pt idx="30">
                  <c:v>4.54</c:v>
                </c:pt>
                <c:pt idx="31">
                  <c:v>4.54</c:v>
                </c:pt>
                <c:pt idx="32">
                  <c:v>4.62</c:v>
                </c:pt>
                <c:pt idx="33">
                  <c:v>4.4000000000000004</c:v>
                </c:pt>
                <c:pt idx="34">
                  <c:v>4.62</c:v>
                </c:pt>
                <c:pt idx="35">
                  <c:v>4.6399999999999997</c:v>
                </c:pt>
                <c:pt idx="36">
                  <c:v>4.6399999999999997</c:v>
                </c:pt>
                <c:pt idx="37">
                  <c:v>4.87</c:v>
                </c:pt>
                <c:pt idx="38">
                  <c:v>4.67</c:v>
                </c:pt>
                <c:pt idx="39">
                  <c:v>4.95</c:v>
                </c:pt>
                <c:pt idx="40">
                  <c:v>5.04</c:v>
                </c:pt>
                <c:pt idx="41">
                  <c:v>5.07</c:v>
                </c:pt>
                <c:pt idx="42">
                  <c:v>5.13</c:v>
                </c:pt>
                <c:pt idx="43">
                  <c:v>5.03</c:v>
                </c:pt>
                <c:pt idx="44">
                  <c:v>4.9400000000000004</c:v>
                </c:pt>
                <c:pt idx="45">
                  <c:v>4.9400000000000004</c:v>
                </c:pt>
                <c:pt idx="46">
                  <c:v>5.0599999999999996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AC9-4998-A730-8158AA066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4457600"/>
        <c:axId val="174459136"/>
      </c:lineChart>
      <c:catAx>
        <c:axId val="17445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5400000" vert="horz"/>
          <a:lstStyle/>
          <a:p>
            <a:pPr>
              <a:defRPr/>
            </a:pPr>
            <a:endParaRPr lang="nl-NL"/>
          </a:p>
        </c:txPr>
        <c:crossAx val="174459136"/>
        <c:crosses val="autoZero"/>
        <c:auto val="1"/>
        <c:lblAlgn val="ctr"/>
        <c:lblOffset val="100"/>
        <c:noMultiLvlLbl val="0"/>
      </c:catAx>
      <c:valAx>
        <c:axId val="174459136"/>
        <c:scaling>
          <c:orientation val="minMax"/>
          <c:max val="7.5"/>
          <c:min val="4"/>
        </c:scaling>
        <c:delete val="0"/>
        <c:axPos val="l"/>
        <c:majorGridlines/>
        <c:numFmt formatCode="0.0" sourceLinked="0"/>
        <c:majorTickMark val="out"/>
        <c:minorTickMark val="none"/>
        <c:tickLblPos val="nextTo"/>
        <c:crossAx val="1744576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1292562109659635E-2"/>
          <c:y val="0.84613398639218451"/>
          <c:w val="0.96925298906393753"/>
          <c:h val="0.1179894182297725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nl-N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3"/>
          <c:order val="0"/>
          <c:tx>
            <c:strRef>
              <c:f>toekomst!$A$6</c:f>
              <c:strCache>
                <c:ptCount val="1"/>
                <c:pt idx="0">
                  <c:v>grip op eigen toekomst</c:v>
                </c:pt>
              </c:strCache>
            </c:strRef>
          </c:tx>
          <c:spPr>
            <a:ln w="31750">
              <a:solidFill>
                <a:srgbClr val="D0B14B">
                  <a:lumMod val="75000"/>
                </a:srgbClr>
              </a:solidFill>
            </a:ln>
          </c:spPr>
          <c:marker>
            <c:symbol val="none"/>
          </c:marker>
          <c:val>
            <c:numRef>
              <c:f>toekomst!$B$6:$AV$6</c:f>
              <c:numCache>
                <c:formatCode>General</c:formatCode>
                <c:ptCount val="47"/>
                <c:pt idx="4">
                  <c:v>13.6945</c:v>
                </c:pt>
                <c:pt idx="5">
                  <c:v>6.6224999999999996</c:v>
                </c:pt>
                <c:pt idx="6">
                  <c:v>13.395099999999999</c:v>
                </c:pt>
                <c:pt idx="7">
                  <c:v>8.7730999999999995</c:v>
                </c:pt>
                <c:pt idx="8">
                  <c:v>12.2767</c:v>
                </c:pt>
                <c:pt idx="9">
                  <c:v>13.9908</c:v>
                </c:pt>
                <c:pt idx="10">
                  <c:v>2.0564</c:v>
                </c:pt>
                <c:pt idx="11">
                  <c:v>9.7658000000000005</c:v>
                </c:pt>
                <c:pt idx="12">
                  <c:v>31.152100000000001</c:v>
                </c:pt>
                <c:pt idx="13">
                  <c:v>29.715199999999999</c:v>
                </c:pt>
                <c:pt idx="14">
                  <c:v>23.050699999999999</c:v>
                </c:pt>
                <c:pt idx="15">
                  <c:v>13.225899999999999</c:v>
                </c:pt>
                <c:pt idx="16">
                  <c:v>12.4422</c:v>
                </c:pt>
                <c:pt idx="17">
                  <c:v>18.261800000000001</c:v>
                </c:pt>
                <c:pt idx="18">
                  <c:v>14.8309</c:v>
                </c:pt>
                <c:pt idx="19">
                  <c:v>16.555900000000001</c:v>
                </c:pt>
                <c:pt idx="20">
                  <c:v>11.428900000000001</c:v>
                </c:pt>
                <c:pt idx="21">
                  <c:v>11.3948</c:v>
                </c:pt>
                <c:pt idx="22">
                  <c:v>-8.8118999999999996</c:v>
                </c:pt>
                <c:pt idx="23">
                  <c:v>-8.5451999999999995</c:v>
                </c:pt>
                <c:pt idx="24">
                  <c:v>-5.2426000000000004</c:v>
                </c:pt>
                <c:pt idx="25">
                  <c:v>-3.2334000000000001</c:v>
                </c:pt>
                <c:pt idx="26">
                  <c:v>-3.8250999999999999</c:v>
                </c:pt>
                <c:pt idx="27">
                  <c:v>-6.2080000000000002</c:v>
                </c:pt>
                <c:pt idx="28">
                  <c:v>-5.5162000000000004</c:v>
                </c:pt>
                <c:pt idx="29">
                  <c:v>-8.7077000000000009</c:v>
                </c:pt>
                <c:pt idx="30">
                  <c:v>2.2252999999999998</c:v>
                </c:pt>
                <c:pt idx="31">
                  <c:v>4.8586</c:v>
                </c:pt>
                <c:pt idx="32">
                  <c:v>7.8353999999999999</c:v>
                </c:pt>
                <c:pt idx="33">
                  <c:v>9.4670000000000005</c:v>
                </c:pt>
                <c:pt idx="34">
                  <c:v>9.3026</c:v>
                </c:pt>
                <c:pt idx="35">
                  <c:v>14.1617</c:v>
                </c:pt>
                <c:pt idx="36">
                  <c:v>6.3716999999999997</c:v>
                </c:pt>
                <c:pt idx="37">
                  <c:v>14.536300000000001</c:v>
                </c:pt>
                <c:pt idx="38">
                  <c:v>19.2852</c:v>
                </c:pt>
                <c:pt idx="39">
                  <c:v>17.855499999999999</c:v>
                </c:pt>
                <c:pt idx="40">
                  <c:v>13.811500000000001</c:v>
                </c:pt>
                <c:pt idx="41">
                  <c:v>15.0619</c:v>
                </c:pt>
                <c:pt idx="42">
                  <c:v>19.712900000000001</c:v>
                </c:pt>
                <c:pt idx="43">
                  <c:v>17.479299999999999</c:v>
                </c:pt>
                <c:pt idx="44">
                  <c:v>14.832100000000001</c:v>
                </c:pt>
                <c:pt idx="45">
                  <c:v>18.288900000000002</c:v>
                </c:pt>
                <c:pt idx="46">
                  <c:v>18.706399999999999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3F3-4F3B-B3FB-42E4790B1C86}"/>
            </c:ext>
          </c:extLst>
        </c:ser>
        <c:ser>
          <c:idx val="1"/>
          <c:order val="1"/>
          <c:tx>
            <c:strRef>
              <c:f>toekomst!$A$4</c:f>
              <c:strCache>
                <c:ptCount val="1"/>
                <c:pt idx="0">
                  <c:v>eigen financiën komende 12 maanden</c:v>
                </c:pt>
              </c:strCache>
            </c:strRef>
          </c:tx>
          <c:spPr>
            <a:ln w="31750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toekomst!$B$2:$AV$2</c:f>
              <c:numCache>
                <c:formatCode>General</c:formatCode>
                <c:ptCount val="47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toekomst!$B$4:$AV$4</c:f>
              <c:numCache>
                <c:formatCode>General</c:formatCode>
                <c:ptCount val="47"/>
                <c:pt idx="0">
                  <c:v>8.8071000000000002</c:v>
                </c:pt>
                <c:pt idx="1">
                  <c:v>5.9980000000000002</c:v>
                </c:pt>
                <c:pt idx="2">
                  <c:v>-0.92430000000000001</c:v>
                </c:pt>
                <c:pt idx="3">
                  <c:v>-2.5169999999999999</c:v>
                </c:pt>
                <c:pt idx="4">
                  <c:v>-2.4698000000000002</c:v>
                </c:pt>
                <c:pt idx="5">
                  <c:v>-2.5920000000000001</c:v>
                </c:pt>
                <c:pt idx="6">
                  <c:v>0.54510000000000003</c:v>
                </c:pt>
                <c:pt idx="7">
                  <c:v>-3.8302999999999998</c:v>
                </c:pt>
                <c:pt idx="8">
                  <c:v>1.6936</c:v>
                </c:pt>
                <c:pt idx="9">
                  <c:v>4.1193</c:v>
                </c:pt>
                <c:pt idx="10">
                  <c:v>1.6395</c:v>
                </c:pt>
                <c:pt idx="11">
                  <c:v>-6.4789000000000003</c:v>
                </c:pt>
                <c:pt idx="12">
                  <c:v>0.73440000000000005</c:v>
                </c:pt>
                <c:pt idx="13">
                  <c:v>1.8536999999999999</c:v>
                </c:pt>
                <c:pt idx="14">
                  <c:v>2.6762999999999999</c:v>
                </c:pt>
                <c:pt idx="15">
                  <c:v>-15.417999999999999</c:v>
                </c:pt>
                <c:pt idx="16">
                  <c:v>-17.799600000000002</c:v>
                </c:pt>
                <c:pt idx="17">
                  <c:v>-7.0435999999999996</c:v>
                </c:pt>
                <c:pt idx="18">
                  <c:v>-12.562200000000001</c:v>
                </c:pt>
                <c:pt idx="19">
                  <c:v>-19.3062</c:v>
                </c:pt>
                <c:pt idx="20">
                  <c:v>-17.7867</c:v>
                </c:pt>
                <c:pt idx="21">
                  <c:v>-12.782400000000001</c:v>
                </c:pt>
                <c:pt idx="22">
                  <c:v>-12.735099999999999</c:v>
                </c:pt>
                <c:pt idx="23">
                  <c:v>-10.8751</c:v>
                </c:pt>
                <c:pt idx="24">
                  <c:v>1.7028000000000001</c:v>
                </c:pt>
                <c:pt idx="25">
                  <c:v>2.2096</c:v>
                </c:pt>
                <c:pt idx="26">
                  <c:v>-0.78900000000000003</c:v>
                </c:pt>
                <c:pt idx="27">
                  <c:v>-4.4004000000000003</c:v>
                </c:pt>
                <c:pt idx="28">
                  <c:v>-3.4188999999999998</c:v>
                </c:pt>
                <c:pt idx="29">
                  <c:v>0.79920000000000002</c:v>
                </c:pt>
                <c:pt idx="30">
                  <c:v>3.3744999999999998</c:v>
                </c:pt>
                <c:pt idx="31">
                  <c:v>3.3233999999999999</c:v>
                </c:pt>
                <c:pt idx="32">
                  <c:v>7.1115000000000004</c:v>
                </c:pt>
                <c:pt idx="33">
                  <c:v>2.1775000000000002</c:v>
                </c:pt>
                <c:pt idx="34">
                  <c:v>4.7892000000000001</c:v>
                </c:pt>
                <c:pt idx="35">
                  <c:v>5.3825000000000003</c:v>
                </c:pt>
                <c:pt idx="36">
                  <c:v>10.305999999999999</c:v>
                </c:pt>
                <c:pt idx="37">
                  <c:v>10.5939</c:v>
                </c:pt>
                <c:pt idx="38">
                  <c:v>10.9992</c:v>
                </c:pt>
                <c:pt idx="39">
                  <c:v>6.8646000000000003</c:v>
                </c:pt>
                <c:pt idx="40">
                  <c:v>8.6927000000000003</c:v>
                </c:pt>
                <c:pt idx="41">
                  <c:v>9.8503000000000007</c:v>
                </c:pt>
                <c:pt idx="42">
                  <c:v>9.2645</c:v>
                </c:pt>
                <c:pt idx="43">
                  <c:v>6.1525999999999996</c:v>
                </c:pt>
                <c:pt idx="44">
                  <c:v>2.4058999999999999</c:v>
                </c:pt>
                <c:pt idx="45">
                  <c:v>5.1224999999999996</c:v>
                </c:pt>
                <c:pt idx="46">
                  <c:v>13.4137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3F3-4F3B-B3FB-42E4790B1C86}"/>
            </c:ext>
          </c:extLst>
        </c:ser>
        <c:ser>
          <c:idx val="2"/>
          <c:order val="2"/>
          <c:tx>
            <c:strRef>
              <c:f>toekomst!$A$5</c:f>
              <c:strCache>
                <c:ptCount val="1"/>
                <c:pt idx="0">
                  <c:v>economie komende 12 maanden</c:v>
                </c:pt>
              </c:strCache>
            </c:strRef>
          </c:tx>
          <c:spPr>
            <a:ln w="31750">
              <a:solidFill>
                <a:srgbClr val="000000"/>
              </a:solidFill>
            </a:ln>
          </c:spPr>
          <c:marker>
            <c:symbol val="none"/>
          </c:marker>
          <c:cat>
            <c:numRef>
              <c:f>toekomst!$B$2:$AV$2</c:f>
              <c:numCache>
                <c:formatCode>General</c:formatCode>
                <c:ptCount val="47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toekomst!$B$5:$AV$5</c:f>
              <c:numCache>
                <c:formatCode>General</c:formatCode>
                <c:ptCount val="47"/>
                <c:pt idx="0">
                  <c:v>-14.693300000000001</c:v>
                </c:pt>
                <c:pt idx="1">
                  <c:v>-25.474799999999998</c:v>
                </c:pt>
                <c:pt idx="2">
                  <c:v>-45.101300000000002</c:v>
                </c:pt>
                <c:pt idx="3">
                  <c:v>-54.336199999999998</c:v>
                </c:pt>
                <c:pt idx="4">
                  <c:v>-59.744399999999999</c:v>
                </c:pt>
                <c:pt idx="5">
                  <c:v>-33.5182</c:v>
                </c:pt>
                <c:pt idx="6">
                  <c:v>-21.345400000000001</c:v>
                </c:pt>
                <c:pt idx="7">
                  <c:v>-19.975999999999999</c:v>
                </c:pt>
                <c:pt idx="8">
                  <c:v>4.5251999999999999</c:v>
                </c:pt>
                <c:pt idx="9">
                  <c:v>4.9657</c:v>
                </c:pt>
                <c:pt idx="10">
                  <c:v>0.20169999999999999</c:v>
                </c:pt>
                <c:pt idx="11">
                  <c:v>-5.7416</c:v>
                </c:pt>
                <c:pt idx="12">
                  <c:v>10.465999999999999</c:v>
                </c:pt>
                <c:pt idx="13">
                  <c:v>4.8879999999999999</c:v>
                </c:pt>
                <c:pt idx="14">
                  <c:v>-23.723500000000001</c:v>
                </c:pt>
                <c:pt idx="15">
                  <c:v>-58.370800000000003</c:v>
                </c:pt>
                <c:pt idx="16">
                  <c:v>-57.2286</c:v>
                </c:pt>
                <c:pt idx="17">
                  <c:v>-48.725299999999997</c:v>
                </c:pt>
                <c:pt idx="18">
                  <c:v>-33.466900000000003</c:v>
                </c:pt>
                <c:pt idx="19">
                  <c:v>-37.000799999999998</c:v>
                </c:pt>
                <c:pt idx="20">
                  <c:v>-47.986899999999999</c:v>
                </c:pt>
                <c:pt idx="21">
                  <c:v>-37.666899999999998</c:v>
                </c:pt>
                <c:pt idx="22">
                  <c:v>-41.901499999999999</c:v>
                </c:pt>
                <c:pt idx="23">
                  <c:v>-14.0871</c:v>
                </c:pt>
                <c:pt idx="24">
                  <c:v>3.2913000000000001</c:v>
                </c:pt>
                <c:pt idx="25">
                  <c:v>13.7546</c:v>
                </c:pt>
                <c:pt idx="26">
                  <c:v>7.2499000000000002</c:v>
                </c:pt>
                <c:pt idx="27">
                  <c:v>-5.1508000000000003</c:v>
                </c:pt>
                <c:pt idx="28">
                  <c:v>2.3005</c:v>
                </c:pt>
                <c:pt idx="29">
                  <c:v>7.7526000000000002</c:v>
                </c:pt>
                <c:pt idx="30">
                  <c:v>6.2119</c:v>
                </c:pt>
                <c:pt idx="31">
                  <c:v>2.7662</c:v>
                </c:pt>
                <c:pt idx="32">
                  <c:v>2.5670000000000002</c:v>
                </c:pt>
                <c:pt idx="33">
                  <c:v>-7.4859999999999998</c:v>
                </c:pt>
                <c:pt idx="34">
                  <c:v>-2.9952000000000001</c:v>
                </c:pt>
                <c:pt idx="35">
                  <c:v>10.1411</c:v>
                </c:pt>
                <c:pt idx="36">
                  <c:v>13.613300000000001</c:v>
                </c:pt>
                <c:pt idx="37">
                  <c:v>18.4815</c:v>
                </c:pt>
                <c:pt idx="38">
                  <c:v>17.4986</c:v>
                </c:pt>
                <c:pt idx="39">
                  <c:v>15.090299999999999</c:v>
                </c:pt>
                <c:pt idx="40">
                  <c:v>24.551300000000001</c:v>
                </c:pt>
                <c:pt idx="41">
                  <c:v>17.061199999999999</c:v>
                </c:pt>
                <c:pt idx="42">
                  <c:v>12.104100000000001</c:v>
                </c:pt>
                <c:pt idx="43">
                  <c:v>-1.2958000000000001</c:v>
                </c:pt>
                <c:pt idx="44">
                  <c:v>-17.932300000000001</c:v>
                </c:pt>
                <c:pt idx="45">
                  <c:v>-13.9193</c:v>
                </c:pt>
                <c:pt idx="46">
                  <c:v>-7.1849999999999996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3F3-4F3B-B3FB-42E4790B1C86}"/>
            </c:ext>
          </c:extLst>
        </c:ser>
        <c:ser>
          <c:idx val="0"/>
          <c:order val="3"/>
          <c:tx>
            <c:strRef>
              <c:f>toekomst!$A$3</c:f>
              <c:strCache>
                <c:ptCount val="1"/>
                <c:pt idx="0">
                  <c:v>ontwikkeling van Nederland</c:v>
                </c:pt>
              </c:strCache>
            </c:strRef>
          </c:tx>
          <c:spPr>
            <a:ln w="31750">
              <a:solidFill>
                <a:srgbClr val="7030A0"/>
              </a:solidFill>
            </a:ln>
          </c:spPr>
          <c:marker>
            <c:symbol val="none"/>
          </c:marker>
          <c:cat>
            <c:numRef>
              <c:f>toekomst!$B$2:$AV$2</c:f>
              <c:numCache>
                <c:formatCode>General</c:formatCode>
                <c:ptCount val="47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toekomst!$B$3:$AV$3</c:f>
              <c:numCache>
                <c:formatCode>General</c:formatCode>
                <c:ptCount val="47"/>
                <c:pt idx="0">
                  <c:v>-37.368899999999996</c:v>
                </c:pt>
                <c:pt idx="1">
                  <c:v>-38.880099999999999</c:v>
                </c:pt>
                <c:pt idx="2">
                  <c:v>-39.045400000000001</c:v>
                </c:pt>
                <c:pt idx="3">
                  <c:v>-39.463200000000001</c:v>
                </c:pt>
                <c:pt idx="4">
                  <c:v>-37.372999999999998</c:v>
                </c:pt>
                <c:pt idx="5">
                  <c:v>-39.326500000000003</c:v>
                </c:pt>
                <c:pt idx="6">
                  <c:v>-39.959299999999999</c:v>
                </c:pt>
                <c:pt idx="7">
                  <c:v>-37.4131</c:v>
                </c:pt>
                <c:pt idx="8">
                  <c:v>-39.934800000000003</c:v>
                </c:pt>
                <c:pt idx="9">
                  <c:v>-37.280099999999997</c:v>
                </c:pt>
                <c:pt idx="10">
                  <c:v>-35.677500000000002</c:v>
                </c:pt>
                <c:pt idx="11">
                  <c:v>-34.424700000000001</c:v>
                </c:pt>
                <c:pt idx="12">
                  <c:v>-24.2271</c:v>
                </c:pt>
                <c:pt idx="13">
                  <c:v>-25.9711</c:v>
                </c:pt>
                <c:pt idx="14">
                  <c:v>-35.207999999999998</c:v>
                </c:pt>
                <c:pt idx="15">
                  <c:v>-40.462899999999998</c:v>
                </c:pt>
                <c:pt idx="16">
                  <c:v>-46.863500000000002</c:v>
                </c:pt>
                <c:pt idx="17">
                  <c:v>-46.541800000000002</c:v>
                </c:pt>
                <c:pt idx="18">
                  <c:v>-49.845300000000002</c:v>
                </c:pt>
                <c:pt idx="19">
                  <c:v>-24.941400000000002</c:v>
                </c:pt>
                <c:pt idx="20">
                  <c:v>-34.500100000000003</c:v>
                </c:pt>
                <c:pt idx="21">
                  <c:v>-45.732700000000001</c:v>
                </c:pt>
                <c:pt idx="22">
                  <c:v>-47.750399999999999</c:v>
                </c:pt>
                <c:pt idx="23">
                  <c:v>-33.040399999999998</c:v>
                </c:pt>
                <c:pt idx="24">
                  <c:v>-17.551500000000001</c:v>
                </c:pt>
                <c:pt idx="25">
                  <c:v>-17.5855</c:v>
                </c:pt>
                <c:pt idx="26">
                  <c:v>-20.294599999999999</c:v>
                </c:pt>
                <c:pt idx="27">
                  <c:v>-21.845600000000001</c:v>
                </c:pt>
                <c:pt idx="28">
                  <c:v>-27.046299999999999</c:v>
                </c:pt>
                <c:pt idx="29">
                  <c:v>-21.950299999999999</c:v>
                </c:pt>
                <c:pt idx="30">
                  <c:v>-27.039899999999999</c:v>
                </c:pt>
                <c:pt idx="31">
                  <c:v>-28.6568</c:v>
                </c:pt>
                <c:pt idx="32">
                  <c:v>-37.214599999999997</c:v>
                </c:pt>
                <c:pt idx="33">
                  <c:v>-31.5456</c:v>
                </c:pt>
                <c:pt idx="34">
                  <c:v>-33.647799999999997</c:v>
                </c:pt>
                <c:pt idx="35">
                  <c:v>-15.1686</c:v>
                </c:pt>
                <c:pt idx="36">
                  <c:v>-38.915199999999999</c:v>
                </c:pt>
                <c:pt idx="37">
                  <c:v>-11.6828</c:v>
                </c:pt>
                <c:pt idx="38">
                  <c:v>-8.7760999999999996</c:v>
                </c:pt>
                <c:pt idx="39">
                  <c:v>-21.183199999999999</c:v>
                </c:pt>
                <c:pt idx="40">
                  <c:v>10.7935</c:v>
                </c:pt>
                <c:pt idx="41">
                  <c:v>10.2195</c:v>
                </c:pt>
                <c:pt idx="42">
                  <c:v>-1.6025</c:v>
                </c:pt>
                <c:pt idx="43">
                  <c:v>-6.7464000000000004</c:v>
                </c:pt>
                <c:pt idx="44">
                  <c:v>-25.524000000000001</c:v>
                </c:pt>
                <c:pt idx="45">
                  <c:v>-18.615500000000001</c:v>
                </c:pt>
                <c:pt idx="46">
                  <c:v>-25.292000000000002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3F3-4F3B-B3FB-42E4790B1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4457600"/>
        <c:axId val="174459136"/>
      </c:lineChart>
      <c:catAx>
        <c:axId val="17445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5400000" vert="horz"/>
          <a:lstStyle/>
          <a:p>
            <a:pPr>
              <a:defRPr/>
            </a:pPr>
            <a:endParaRPr lang="nl-NL"/>
          </a:p>
        </c:txPr>
        <c:crossAx val="174459136"/>
        <c:crosses val="autoZero"/>
        <c:auto val="1"/>
        <c:lblAlgn val="ctr"/>
        <c:lblOffset val="100"/>
        <c:noMultiLvlLbl val="0"/>
      </c:catAx>
      <c:valAx>
        <c:axId val="174459136"/>
        <c:scaling>
          <c:orientation val="minMax"/>
          <c:max val="35"/>
          <c:min val="-7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74457600"/>
        <c:crosses val="autoZero"/>
        <c:crossBetween val="between"/>
        <c:majorUnit val="10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nl-NL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NL"/>
              <a:t>vergeleken met 10 jaar geleden is ....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verslechterd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de wereld</c:v>
                </c:pt>
                <c:pt idx="1">
                  <c:v>Nederland</c:v>
                </c:pt>
                <c:pt idx="2">
                  <c:v>mijn buurt of dorp</c:v>
                </c:pt>
                <c:pt idx="3">
                  <c:v>mijn eigen situatie</c:v>
                </c:pt>
              </c:strCache>
            </c:strRef>
          </c:cat>
          <c:val>
            <c:numRef>
              <c:f>Blad1!$B$2:$B$5</c:f>
              <c:numCache>
                <c:formatCode>General</c:formatCode>
                <c:ptCount val="4"/>
                <c:pt idx="0">
                  <c:v>60.57</c:v>
                </c:pt>
                <c:pt idx="1">
                  <c:v>40.549999999999997</c:v>
                </c:pt>
                <c:pt idx="2">
                  <c:v>15.64</c:v>
                </c:pt>
                <c:pt idx="3">
                  <c:v>20.09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E4-4EAB-89CE-B05CD745B763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hetzelfde gebleven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de wereld</c:v>
                </c:pt>
                <c:pt idx="1">
                  <c:v>Nederland</c:v>
                </c:pt>
                <c:pt idx="2">
                  <c:v>mijn buurt of dorp</c:v>
                </c:pt>
                <c:pt idx="3">
                  <c:v>mijn eigen situatie</c:v>
                </c:pt>
              </c:strCache>
            </c:strRef>
          </c:cat>
          <c:val>
            <c:numRef>
              <c:f>Blad1!$C$2:$C$5</c:f>
              <c:numCache>
                <c:formatCode>General</c:formatCode>
                <c:ptCount val="4"/>
                <c:pt idx="0">
                  <c:v>31.900000000000006</c:v>
                </c:pt>
                <c:pt idx="1">
                  <c:v>39.510000000000005</c:v>
                </c:pt>
                <c:pt idx="2">
                  <c:v>63.01</c:v>
                </c:pt>
                <c:pt idx="3">
                  <c:v>46.69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AE4-4EAB-89CE-B05CD745B763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verbeterd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de wereld</c:v>
                </c:pt>
                <c:pt idx="1">
                  <c:v>Nederland</c:v>
                </c:pt>
                <c:pt idx="2">
                  <c:v>mijn buurt of dorp</c:v>
                </c:pt>
                <c:pt idx="3">
                  <c:v>mijn eigen situatie</c:v>
                </c:pt>
              </c:strCache>
            </c:strRef>
          </c:cat>
          <c:val>
            <c:numRef>
              <c:f>Blad1!$D$2:$D$5</c:f>
              <c:numCache>
                <c:formatCode>General</c:formatCode>
                <c:ptCount val="4"/>
                <c:pt idx="0">
                  <c:v>7.53</c:v>
                </c:pt>
                <c:pt idx="1">
                  <c:v>19.940000000000001</c:v>
                </c:pt>
                <c:pt idx="2">
                  <c:v>21.35</c:v>
                </c:pt>
                <c:pt idx="3">
                  <c:v>33.22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AE4-4EAB-89CE-B05CD745B7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39428464"/>
        <c:axId val="439424200"/>
      </c:barChart>
      <c:catAx>
        <c:axId val="439428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439424200"/>
        <c:crosses val="autoZero"/>
        <c:auto val="1"/>
        <c:lblAlgn val="ctr"/>
        <c:lblOffset val="100"/>
        <c:noMultiLvlLbl val="0"/>
      </c:catAx>
      <c:valAx>
        <c:axId val="439424200"/>
        <c:scaling>
          <c:orientation val="minMax"/>
          <c:max val="1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439428464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484949804378122"/>
          <c:y val="0.90361631921218466"/>
          <c:w val="0.80498600174978141"/>
          <c:h val="9.49238116068824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/>
      </a:pPr>
      <a:endParaRPr lang="nl-NL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2008645978076268E-2"/>
          <c:y val="2.1737679265862692E-2"/>
          <c:w val="0.95584001461292067"/>
          <c:h val="0.80947225209183638"/>
        </c:manualLayout>
      </c:layout>
      <c:lineChart>
        <c:grouping val="standard"/>
        <c:varyColors val="0"/>
        <c:ser>
          <c:idx val="0"/>
          <c:order val="3"/>
          <c:tx>
            <c:strRef>
              <c:f>'stemming (3)'!$A$7</c:f>
              <c:strCache>
                <c:ptCount val="1"/>
                <c:pt idx="0">
                  <c:v>% met groot pessimisme</c:v>
                </c:pt>
              </c:strCache>
              <c:extLst xmlns:c15="http://schemas.microsoft.com/office/drawing/2012/chart"/>
            </c:strRef>
          </c:tx>
          <c:spPr>
            <a:ln w="31750">
              <a:solidFill>
                <a:sysClr val="windowText" lastClr="000000"/>
              </a:solidFill>
            </a:ln>
          </c:spPr>
          <c:marker>
            <c:symbol val="none"/>
          </c:marker>
          <c:cat>
            <c:numRef>
              <c:f>'stemming (3)'!$B$2:$AV$2</c:f>
              <c:numCache>
                <c:formatCode>General</c:formatCode>
                <c:ptCount val="47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'stemming (3)'!$B$7:$AV$7</c:f>
              <c:numCache>
                <c:formatCode>General</c:formatCode>
                <c:ptCount val="47"/>
                <c:pt idx="0">
                  <c:v>14.9519</c:v>
                </c:pt>
                <c:pt idx="1">
                  <c:v>14.0261</c:v>
                </c:pt>
                <c:pt idx="2">
                  <c:v>13.4193</c:v>
                </c:pt>
                <c:pt idx="3">
                  <c:v>12.7155</c:v>
                </c:pt>
                <c:pt idx="4">
                  <c:v>13.8507</c:v>
                </c:pt>
                <c:pt idx="5">
                  <c:v>12.579800000000001</c:v>
                </c:pt>
                <c:pt idx="6">
                  <c:v>12.6531</c:v>
                </c:pt>
                <c:pt idx="7">
                  <c:v>10.5844</c:v>
                </c:pt>
                <c:pt idx="8">
                  <c:v>12.5237</c:v>
                </c:pt>
                <c:pt idx="9">
                  <c:v>13.2537</c:v>
                </c:pt>
                <c:pt idx="10">
                  <c:v>11.444000000000001</c:v>
                </c:pt>
                <c:pt idx="11">
                  <c:v>12.710699999999999</c:v>
                </c:pt>
                <c:pt idx="12">
                  <c:v>11.534700000000001</c:v>
                </c:pt>
                <c:pt idx="13">
                  <c:v>12.266299999999999</c:v>
                </c:pt>
                <c:pt idx="14">
                  <c:v>14.020200000000001</c:v>
                </c:pt>
                <c:pt idx="15">
                  <c:v>12.694599999999999</c:v>
                </c:pt>
                <c:pt idx="16">
                  <c:v>17.842099999999999</c:v>
                </c:pt>
                <c:pt idx="17">
                  <c:v>18.1004</c:v>
                </c:pt>
                <c:pt idx="18">
                  <c:v>18.576699999999999</c:v>
                </c:pt>
                <c:pt idx="19">
                  <c:v>14.6568</c:v>
                </c:pt>
                <c:pt idx="20">
                  <c:v>17.595199999999998</c:v>
                </c:pt>
                <c:pt idx="21">
                  <c:v>19.8142</c:v>
                </c:pt>
                <c:pt idx="22">
                  <c:v>21.5746</c:v>
                </c:pt>
                <c:pt idx="23">
                  <c:v>21.318000000000001</c:v>
                </c:pt>
                <c:pt idx="24">
                  <c:v>14.731199999999999</c:v>
                </c:pt>
                <c:pt idx="25">
                  <c:v>15.5037</c:v>
                </c:pt>
                <c:pt idx="26">
                  <c:v>15.627000000000001</c:v>
                </c:pt>
                <c:pt idx="27">
                  <c:v>17.8825</c:v>
                </c:pt>
                <c:pt idx="28">
                  <c:v>18.0703</c:v>
                </c:pt>
                <c:pt idx="29">
                  <c:v>16.5609</c:v>
                </c:pt>
                <c:pt idx="30">
                  <c:v>16.360099999999999</c:v>
                </c:pt>
                <c:pt idx="31">
                  <c:v>20.999199999999998</c:v>
                </c:pt>
                <c:pt idx="32">
                  <c:v>18.1629</c:v>
                </c:pt>
                <c:pt idx="33">
                  <c:v>19.1922</c:v>
                </c:pt>
                <c:pt idx="34">
                  <c:v>15.7872</c:v>
                </c:pt>
                <c:pt idx="35">
                  <c:v>15.9832</c:v>
                </c:pt>
                <c:pt idx="36">
                  <c:v>17.008800000000001</c:v>
                </c:pt>
                <c:pt idx="37">
                  <c:v>14.709199999999999</c:v>
                </c:pt>
                <c:pt idx="38">
                  <c:v>13.2798</c:v>
                </c:pt>
                <c:pt idx="39">
                  <c:v>16.586500000000001</c:v>
                </c:pt>
                <c:pt idx="40">
                  <c:v>9.82</c:v>
                </c:pt>
                <c:pt idx="41">
                  <c:v>10.4236</c:v>
                </c:pt>
                <c:pt idx="42">
                  <c:v>12.0289</c:v>
                </c:pt>
                <c:pt idx="43">
                  <c:v>12.7508</c:v>
                </c:pt>
                <c:pt idx="44">
                  <c:v>16.482099999999999</c:v>
                </c:pt>
                <c:pt idx="45">
                  <c:v>16.067</c:v>
                </c:pt>
                <c:pt idx="46">
                  <c:v>15.2636</c:v>
                </c:pt>
              </c:numCache>
              <c:extLst xmlns:c15="http://schemas.microsoft.com/office/drawing/2012/chart"/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1-F3EE-4F5C-890A-B89182C462E5}"/>
            </c:ext>
          </c:extLst>
        </c:ser>
        <c:ser>
          <c:idx val="6"/>
          <c:order val="5"/>
          <c:tx>
            <c:strRef>
              <c:f>'stemming (3)'!$A$10</c:f>
              <c:strCache>
                <c:ptCount val="1"/>
                <c:pt idx="0">
                  <c:v>% met hoge ongenoegenscores</c:v>
                </c:pt>
              </c:strCache>
            </c:strRef>
          </c:tx>
          <c:spPr>
            <a:ln w="31750">
              <a:solidFill>
                <a:srgbClr val="F9B249">
                  <a:lumMod val="75000"/>
                </a:srgbClr>
              </a:solidFill>
              <a:prstDash val="solid"/>
            </a:ln>
          </c:spPr>
          <c:marker>
            <c:symbol val="none"/>
          </c:marker>
          <c:val>
            <c:numRef>
              <c:f>'stemming (3)'!$B$10:$AV$10</c:f>
              <c:numCache>
                <c:formatCode>General</c:formatCode>
                <c:ptCount val="47"/>
                <c:pt idx="0">
                  <c:v>12.706</c:v>
                </c:pt>
                <c:pt idx="1">
                  <c:v>13.891</c:v>
                </c:pt>
                <c:pt idx="2">
                  <c:v>15.325200000000001</c:v>
                </c:pt>
                <c:pt idx="3">
                  <c:v>12.036099999999999</c:v>
                </c:pt>
                <c:pt idx="4">
                  <c:v>10.3292</c:v>
                </c:pt>
                <c:pt idx="5">
                  <c:v>11.887499999999999</c:v>
                </c:pt>
                <c:pt idx="6">
                  <c:v>9.9596999999999998</c:v>
                </c:pt>
                <c:pt idx="7">
                  <c:v>11.157400000000001</c:v>
                </c:pt>
                <c:pt idx="8">
                  <c:v>12.857100000000001</c:v>
                </c:pt>
                <c:pt idx="9">
                  <c:v>14.766999999999999</c:v>
                </c:pt>
                <c:pt idx="10">
                  <c:v>13.4763</c:v>
                </c:pt>
                <c:pt idx="11">
                  <c:v>11.623699999999999</c:v>
                </c:pt>
                <c:pt idx="12">
                  <c:v>10.2399</c:v>
                </c:pt>
                <c:pt idx="13">
                  <c:v>11.215299999999999</c:v>
                </c:pt>
                <c:pt idx="14">
                  <c:v>12.5731</c:v>
                </c:pt>
                <c:pt idx="15">
                  <c:v>12.014699999999999</c:v>
                </c:pt>
                <c:pt idx="16">
                  <c:v>13.4899</c:v>
                </c:pt>
                <c:pt idx="17">
                  <c:v>12.9209</c:v>
                </c:pt>
                <c:pt idx="18">
                  <c:v>13.184200000000001</c:v>
                </c:pt>
                <c:pt idx="19">
                  <c:v>12.2012</c:v>
                </c:pt>
                <c:pt idx="20">
                  <c:v>16.069500000000001</c:v>
                </c:pt>
                <c:pt idx="21">
                  <c:v>18.609000000000002</c:v>
                </c:pt>
                <c:pt idx="22">
                  <c:v>18.596499999999999</c:v>
                </c:pt>
                <c:pt idx="23">
                  <c:v>17.127199999999998</c:v>
                </c:pt>
                <c:pt idx="24">
                  <c:v>17.323499999999999</c:v>
                </c:pt>
                <c:pt idx="25">
                  <c:v>16.3567</c:v>
                </c:pt>
                <c:pt idx="26">
                  <c:v>15.6304</c:v>
                </c:pt>
                <c:pt idx="27">
                  <c:v>16.032699999999998</c:v>
                </c:pt>
                <c:pt idx="28">
                  <c:v>17.780799999999999</c:v>
                </c:pt>
                <c:pt idx="29">
                  <c:v>20.657499999999999</c:v>
                </c:pt>
                <c:pt idx="30">
                  <c:v>19.1374</c:v>
                </c:pt>
                <c:pt idx="31">
                  <c:v>22.0992</c:v>
                </c:pt>
                <c:pt idx="32">
                  <c:v>20.6187</c:v>
                </c:pt>
                <c:pt idx="33">
                  <c:v>21.729900000000001</c:v>
                </c:pt>
                <c:pt idx="34">
                  <c:v>17.974299999999999</c:v>
                </c:pt>
                <c:pt idx="35">
                  <c:v>19.792999999999999</c:v>
                </c:pt>
                <c:pt idx="36">
                  <c:v>18.985900000000001</c:v>
                </c:pt>
                <c:pt idx="37">
                  <c:v>16.2105</c:v>
                </c:pt>
                <c:pt idx="38">
                  <c:v>19.493400000000001</c:v>
                </c:pt>
                <c:pt idx="39">
                  <c:v>14.906599999999999</c:v>
                </c:pt>
                <c:pt idx="40">
                  <c:v>14.1822</c:v>
                </c:pt>
                <c:pt idx="41">
                  <c:v>13.7606</c:v>
                </c:pt>
                <c:pt idx="42">
                  <c:v>12.3919</c:v>
                </c:pt>
                <c:pt idx="43">
                  <c:v>15.3247</c:v>
                </c:pt>
                <c:pt idx="44">
                  <c:v>16.320399999999999</c:v>
                </c:pt>
                <c:pt idx="45">
                  <c:v>15.687200000000001</c:v>
                </c:pt>
                <c:pt idx="46">
                  <c:v>13.5482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3EE-4F5C-890A-B89182C462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4457600"/>
        <c:axId val="174459136"/>
        <c:extLst>
          <c:ext xmlns:c15="http://schemas.microsoft.com/office/drawing/2012/chart" uri="{02D57815-91ED-43cb-92C2-25804820EDAC}">
            <c15:filteredLineSeries>
              <c15:ser>
                <c:idx val="3"/>
                <c:order val="0"/>
                <c:tx>
                  <c:strRef>
                    <c:extLst>
                      <c:ext uri="{02D57815-91ED-43cb-92C2-25804820EDAC}">
                        <c15:formulaRef>
                          <c15:sqref>'stemming (3)'!$A$4</c15:sqref>
                        </c15:formulaRef>
                      </c:ext>
                    </c:extLst>
                    <c:strCache>
                      <c:ptCount val="1"/>
                      <c:pt idx="0">
                        <c:v>politieke onvrede</c:v>
                      </c:pt>
                    </c:strCache>
                  </c:strRef>
                </c:tx>
                <c:spPr>
                  <a:ln w="22225">
                    <a:solidFill>
                      <a:srgbClr val="FFC000"/>
                    </a:solidFill>
                  </a:ln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'stemming (3)'!$B$2:$AV$2</c15:sqref>
                        </c15:formulaRef>
                      </c:ext>
                    </c:extLst>
                    <c:numCache>
                      <c:formatCode>General</c:formatCode>
                      <c:ptCount val="47"/>
                      <c:pt idx="0">
                        <c:v>2008</c:v>
                      </c:pt>
                      <c:pt idx="4">
                        <c:v>2009</c:v>
                      </c:pt>
                      <c:pt idx="8">
                        <c:v>2010</c:v>
                      </c:pt>
                      <c:pt idx="12">
                        <c:v>2011</c:v>
                      </c:pt>
                      <c:pt idx="16">
                        <c:v>2012</c:v>
                      </c:pt>
                      <c:pt idx="20">
                        <c:v>2013</c:v>
                      </c:pt>
                      <c:pt idx="24">
                        <c:v>2014</c:v>
                      </c:pt>
                      <c:pt idx="28">
                        <c:v>2015</c:v>
                      </c:pt>
                      <c:pt idx="32">
                        <c:v>2016</c:v>
                      </c:pt>
                      <c:pt idx="36">
                        <c:v>2017</c:v>
                      </c:pt>
                      <c:pt idx="40">
                        <c:v>2018</c:v>
                      </c:pt>
                      <c:pt idx="44">
                        <c:v>2019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'stemming (3)'!$B$4:$AV$4</c15:sqref>
                        </c15:formulaRef>
                      </c:ext>
                    </c:extLst>
                    <c:numCache>
                      <c:formatCode>0</c:formatCode>
                      <c:ptCount val="47"/>
                      <c:pt idx="0">
                        <c:v>15.8048</c:v>
                      </c:pt>
                      <c:pt idx="1">
                        <c:v>15.386200000000001</c:v>
                      </c:pt>
                      <c:pt idx="2">
                        <c:v>18.8706</c:v>
                      </c:pt>
                      <c:pt idx="3">
                        <c:v>14.8893</c:v>
                      </c:pt>
                      <c:pt idx="4">
                        <c:v>11.7483</c:v>
                      </c:pt>
                      <c:pt idx="5">
                        <c:v>12.916700000000001</c:v>
                      </c:pt>
                      <c:pt idx="6">
                        <c:v>12.915699999999999</c:v>
                      </c:pt>
                      <c:pt idx="7">
                        <c:v>13.359299999999999</c:v>
                      </c:pt>
                      <c:pt idx="8">
                        <c:v>15.0815</c:v>
                      </c:pt>
                      <c:pt idx="9">
                        <c:v>15.133699999999999</c:v>
                      </c:pt>
                      <c:pt idx="10">
                        <c:v>15.4198</c:v>
                      </c:pt>
                      <c:pt idx="11">
                        <c:v>10.954599999999999</c:v>
                      </c:pt>
                      <c:pt idx="12">
                        <c:v>11.996</c:v>
                      </c:pt>
                      <c:pt idx="13">
                        <c:v>10.326599999999999</c:v>
                      </c:pt>
                      <c:pt idx="14">
                        <c:v>13.6206</c:v>
                      </c:pt>
                      <c:pt idx="15">
                        <c:v>15.1496</c:v>
                      </c:pt>
                      <c:pt idx="16">
                        <c:v>14.881</c:v>
                      </c:pt>
                      <c:pt idx="17">
                        <c:v>14.8529</c:v>
                      </c:pt>
                      <c:pt idx="18">
                        <c:v>16.888400000000001</c:v>
                      </c:pt>
                      <c:pt idx="19">
                        <c:v>12.541600000000001</c:v>
                      </c:pt>
                      <c:pt idx="20">
                        <c:v>17.4834</c:v>
                      </c:pt>
                      <c:pt idx="21">
                        <c:v>16.895099999999999</c:v>
                      </c:pt>
                      <c:pt idx="22">
                        <c:v>20.0166</c:v>
                      </c:pt>
                      <c:pt idx="23">
                        <c:v>20.180399999999999</c:v>
                      </c:pt>
                      <c:pt idx="24">
                        <c:v>19.350000000000001</c:v>
                      </c:pt>
                      <c:pt idx="25">
                        <c:v>17.5167</c:v>
                      </c:pt>
                      <c:pt idx="26">
                        <c:v>16.215599999999998</c:v>
                      </c:pt>
                      <c:pt idx="27">
                        <c:v>14.253299999999999</c:v>
                      </c:pt>
                      <c:pt idx="28">
                        <c:v>18.9483</c:v>
                      </c:pt>
                      <c:pt idx="29">
                        <c:v>22.9422</c:v>
                      </c:pt>
                      <c:pt idx="30">
                        <c:v>21.950700000000001</c:v>
                      </c:pt>
                      <c:pt idx="31">
                        <c:v>21.312899999999999</c:v>
                      </c:pt>
                      <c:pt idx="32">
                        <c:v>23.3673</c:v>
                      </c:pt>
                      <c:pt idx="33">
                        <c:v>24.171299999999999</c:v>
                      </c:pt>
                      <c:pt idx="34">
                        <c:v>20.4499</c:v>
                      </c:pt>
                      <c:pt idx="35">
                        <c:v>18.5031</c:v>
                      </c:pt>
                      <c:pt idx="36">
                        <c:v>18.408300000000001</c:v>
                      </c:pt>
                      <c:pt idx="37">
                        <c:v>15.51</c:v>
                      </c:pt>
                      <c:pt idx="38">
                        <c:v>18.422699999999999</c:v>
                      </c:pt>
                      <c:pt idx="39">
                        <c:v>15.743600000000001</c:v>
                      </c:pt>
                      <c:pt idx="40">
                        <c:v>16.961400000000001</c:v>
                      </c:pt>
                      <c:pt idx="41">
                        <c:v>16.083200000000001</c:v>
                      </c:pt>
                      <c:pt idx="42">
                        <c:v>13.5541</c:v>
                      </c:pt>
                      <c:pt idx="43">
                        <c:v>15.447699999999999</c:v>
                      </c:pt>
                      <c:pt idx="44">
                        <c:v>16.494299999999999</c:v>
                      </c:pt>
                      <c:pt idx="45">
                        <c:v>13.6975</c:v>
                      </c:pt>
                      <c:pt idx="46">
                        <c:v>13.418799999999999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F3EE-4F5C-890A-B89182C462E5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(3)'!$A$5</c15:sqref>
                        </c15:formulaRef>
                      </c:ext>
                    </c:extLst>
                    <c:strCache>
                      <c:ptCount val="1"/>
                      <c:pt idx="0">
                        <c:v>gemiddelde (= ongenoegen)</c:v>
                      </c:pt>
                    </c:strCache>
                  </c:strRef>
                </c:tx>
                <c:spPr>
                  <a:ln w="22225">
                    <a:solidFill>
                      <a:srgbClr val="FF0000"/>
                    </a:solidFill>
                  </a:ln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(3)'!$B$2:$AV$2</c15:sqref>
                        </c15:formulaRef>
                      </c:ext>
                    </c:extLst>
                    <c:numCache>
                      <c:formatCode>General</c:formatCode>
                      <c:ptCount val="47"/>
                      <c:pt idx="0">
                        <c:v>2008</c:v>
                      </c:pt>
                      <c:pt idx="4">
                        <c:v>2009</c:v>
                      </c:pt>
                      <c:pt idx="8">
                        <c:v>2010</c:v>
                      </c:pt>
                      <c:pt idx="12">
                        <c:v>2011</c:v>
                      </c:pt>
                      <c:pt idx="16">
                        <c:v>2012</c:v>
                      </c:pt>
                      <c:pt idx="20">
                        <c:v>2013</c:v>
                      </c:pt>
                      <c:pt idx="24">
                        <c:v>2014</c:v>
                      </c:pt>
                      <c:pt idx="28">
                        <c:v>2015</c:v>
                      </c:pt>
                      <c:pt idx="32">
                        <c:v>2016</c:v>
                      </c:pt>
                      <c:pt idx="36">
                        <c:v>2017</c:v>
                      </c:pt>
                      <c:pt idx="40">
                        <c:v>2018</c:v>
                      </c:pt>
                      <c:pt idx="44">
                        <c:v>2019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(3)'!$B$5:$AV$5</c15:sqref>
                        </c15:formulaRef>
                      </c:ext>
                    </c:extLst>
                    <c:numCache>
                      <c:formatCode>0</c:formatCode>
                      <c:ptCount val="47"/>
                      <c:pt idx="0">
                        <c:v>3.6871</c:v>
                      </c:pt>
                      <c:pt idx="1">
                        <c:v>4.3925999999999998</c:v>
                      </c:pt>
                      <c:pt idx="2">
                        <c:v>7.3974000000000002</c:v>
                      </c:pt>
                      <c:pt idx="3">
                        <c:v>4.3768000000000002</c:v>
                      </c:pt>
                      <c:pt idx="4">
                        <c:v>-0.87419999999999998</c:v>
                      </c:pt>
                      <c:pt idx="5">
                        <c:v>2.6728999999999998</c:v>
                      </c:pt>
                      <c:pt idx="6">
                        <c:v>1.7621</c:v>
                      </c:pt>
                      <c:pt idx="7">
                        <c:v>1.7357</c:v>
                      </c:pt>
                      <c:pt idx="8">
                        <c:v>3.367</c:v>
                      </c:pt>
                      <c:pt idx="9">
                        <c:v>3.0402</c:v>
                      </c:pt>
                      <c:pt idx="10">
                        <c:v>4.6658999999999997</c:v>
                      </c:pt>
                      <c:pt idx="11">
                        <c:v>2.1505999999999998</c:v>
                      </c:pt>
                      <c:pt idx="12">
                        <c:v>1.1047</c:v>
                      </c:pt>
                      <c:pt idx="13">
                        <c:v>1.5351999999999999</c:v>
                      </c:pt>
                      <c:pt idx="14">
                        <c:v>4.1616</c:v>
                      </c:pt>
                      <c:pt idx="15">
                        <c:v>3.5914000000000001</c:v>
                      </c:pt>
                      <c:pt idx="16">
                        <c:v>3.5735000000000001</c:v>
                      </c:pt>
                      <c:pt idx="17">
                        <c:v>1.0250999999999999</c:v>
                      </c:pt>
                      <c:pt idx="18">
                        <c:v>3.1640000000000001</c:v>
                      </c:pt>
                      <c:pt idx="19">
                        <c:v>1.0904</c:v>
                      </c:pt>
                      <c:pt idx="20">
                        <c:v>4.8636999999999997</c:v>
                      </c:pt>
                      <c:pt idx="21">
                        <c:v>6.5698999999999996</c:v>
                      </c:pt>
                      <c:pt idx="22">
                        <c:v>8.6300000000000008</c:v>
                      </c:pt>
                      <c:pt idx="23">
                        <c:v>8.2942</c:v>
                      </c:pt>
                      <c:pt idx="24">
                        <c:v>8.4468999999999994</c:v>
                      </c:pt>
                      <c:pt idx="25">
                        <c:v>5.3625999999999996</c:v>
                      </c:pt>
                      <c:pt idx="26">
                        <c:v>4.6326000000000001</c:v>
                      </c:pt>
                      <c:pt idx="27">
                        <c:v>4.1711</c:v>
                      </c:pt>
                      <c:pt idx="28">
                        <c:v>7.1939000000000002</c:v>
                      </c:pt>
                      <c:pt idx="29">
                        <c:v>9.3209</c:v>
                      </c:pt>
                      <c:pt idx="30">
                        <c:v>9.7492999999999999</c:v>
                      </c:pt>
                      <c:pt idx="31">
                        <c:v>10.3712</c:v>
                      </c:pt>
                      <c:pt idx="32">
                        <c:v>10.538500000000001</c:v>
                      </c:pt>
                      <c:pt idx="33">
                        <c:v>10.547800000000001</c:v>
                      </c:pt>
                      <c:pt idx="34">
                        <c:v>6.8547000000000002</c:v>
                      </c:pt>
                      <c:pt idx="35">
                        <c:v>5.7664</c:v>
                      </c:pt>
                      <c:pt idx="36">
                        <c:v>6.8220000000000001</c:v>
                      </c:pt>
                      <c:pt idx="37">
                        <c:v>4.2218</c:v>
                      </c:pt>
                      <c:pt idx="38">
                        <c:v>5.8479999999999999</c:v>
                      </c:pt>
                      <c:pt idx="39">
                        <c:v>3.3572000000000002</c:v>
                      </c:pt>
                      <c:pt idx="40">
                        <c:v>3.1507999999999998</c:v>
                      </c:pt>
                      <c:pt idx="41">
                        <c:v>2.1886000000000001</c:v>
                      </c:pt>
                      <c:pt idx="42">
                        <c:v>0.63260000000000005</c:v>
                      </c:pt>
                      <c:pt idx="43">
                        <c:v>1.833</c:v>
                      </c:pt>
                      <c:pt idx="44">
                        <c:v>2.6682000000000001</c:v>
                      </c:pt>
                      <c:pt idx="45" formatCode="General">
                        <c:v>0.68830000000000002</c:v>
                      </c:pt>
                      <c:pt idx="46" formatCode="General">
                        <c:v>0.44779999999999998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F3EE-4F5C-890A-B89182C462E5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(3)'!$A$3</c15:sqref>
                        </c15:formulaRef>
                      </c:ext>
                    </c:extLst>
                    <c:strCache>
                      <c:ptCount val="1"/>
                      <c:pt idx="0">
                        <c:v>globaliseringsongenoegen</c:v>
                      </c:pt>
                    </c:strCache>
                  </c:strRef>
                </c:tx>
                <c:spPr>
                  <a:ln w="22225">
                    <a:solidFill>
                      <a:srgbClr val="002060"/>
                    </a:solidFill>
                  </a:ln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(3)'!$B$2:$AV$2</c15:sqref>
                        </c15:formulaRef>
                      </c:ext>
                    </c:extLst>
                    <c:numCache>
                      <c:formatCode>General</c:formatCode>
                      <c:ptCount val="47"/>
                      <c:pt idx="0">
                        <c:v>2008</c:v>
                      </c:pt>
                      <c:pt idx="4">
                        <c:v>2009</c:v>
                      </c:pt>
                      <c:pt idx="8">
                        <c:v>2010</c:v>
                      </c:pt>
                      <c:pt idx="12">
                        <c:v>2011</c:v>
                      </c:pt>
                      <c:pt idx="16">
                        <c:v>2012</c:v>
                      </c:pt>
                      <c:pt idx="20">
                        <c:v>2013</c:v>
                      </c:pt>
                      <c:pt idx="24">
                        <c:v>2014</c:v>
                      </c:pt>
                      <c:pt idx="28">
                        <c:v>2015</c:v>
                      </c:pt>
                      <c:pt idx="32">
                        <c:v>2016</c:v>
                      </c:pt>
                      <c:pt idx="36">
                        <c:v>2017</c:v>
                      </c:pt>
                      <c:pt idx="40">
                        <c:v>2018</c:v>
                      </c:pt>
                      <c:pt idx="44">
                        <c:v>2019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(3)'!$B$3:$AV$3</c15:sqref>
                        </c15:formulaRef>
                      </c:ext>
                    </c:extLst>
                    <c:numCache>
                      <c:formatCode>0.0</c:formatCode>
                      <c:ptCount val="47"/>
                      <c:pt idx="0">
                        <c:v>-8.4305000000000003</c:v>
                      </c:pt>
                      <c:pt idx="1">
                        <c:v>-6.601</c:v>
                      </c:pt>
                      <c:pt idx="2">
                        <c:v>-4.0758000000000001</c:v>
                      </c:pt>
                      <c:pt idx="3">
                        <c:v>-6.1356999999999999</c:v>
                      </c:pt>
                      <c:pt idx="4">
                        <c:v>-13.496700000000001</c:v>
                      </c:pt>
                      <c:pt idx="5">
                        <c:v>-7.5709</c:v>
                      </c:pt>
                      <c:pt idx="6">
                        <c:v>-9.3916000000000004</c:v>
                      </c:pt>
                      <c:pt idx="7">
                        <c:v>-9.8879000000000001</c:v>
                      </c:pt>
                      <c:pt idx="8">
                        <c:v>-8.3475000000000001</c:v>
                      </c:pt>
                      <c:pt idx="9">
                        <c:v>-9.0532000000000004</c:v>
                      </c:pt>
                      <c:pt idx="10">
                        <c:v>-6.0880000000000001</c:v>
                      </c:pt>
                      <c:pt idx="11">
                        <c:v>-6.6532999999999998</c:v>
                      </c:pt>
                      <c:pt idx="12">
                        <c:v>-9.7866999999999997</c:v>
                      </c:pt>
                      <c:pt idx="13">
                        <c:v>-7.2563000000000004</c:v>
                      </c:pt>
                      <c:pt idx="14">
                        <c:v>-5.2973999999999997</c:v>
                      </c:pt>
                      <c:pt idx="15">
                        <c:v>-7.9668000000000001</c:v>
                      </c:pt>
                      <c:pt idx="16">
                        <c:v>-7.7339000000000002</c:v>
                      </c:pt>
                      <c:pt idx="17">
                        <c:v>-12.8028</c:v>
                      </c:pt>
                      <c:pt idx="18">
                        <c:v>-10.560499999999999</c:v>
                      </c:pt>
                      <c:pt idx="19">
                        <c:v>-10.360900000000001</c:v>
                      </c:pt>
                      <c:pt idx="20">
                        <c:v>-7.7558999999999996</c:v>
                      </c:pt>
                      <c:pt idx="21">
                        <c:v>-3.7553999999999998</c:v>
                      </c:pt>
                      <c:pt idx="22">
                        <c:v>-2.7565</c:v>
                      </c:pt>
                      <c:pt idx="23">
                        <c:v>-3.5918999999999999</c:v>
                      </c:pt>
                      <c:pt idx="24">
                        <c:v>-2.4561000000000002</c:v>
                      </c:pt>
                      <c:pt idx="25">
                        <c:v>-6.7915000000000001</c:v>
                      </c:pt>
                      <c:pt idx="26">
                        <c:v>-6.9503000000000004</c:v>
                      </c:pt>
                      <c:pt idx="27">
                        <c:v>-5.9111000000000002</c:v>
                      </c:pt>
                      <c:pt idx="28">
                        <c:v>-4.5603999999999996</c:v>
                      </c:pt>
                      <c:pt idx="29">
                        <c:v>-4.3003999999999998</c:v>
                      </c:pt>
                      <c:pt idx="30">
                        <c:v>-2.4521999999999999</c:v>
                      </c:pt>
                      <c:pt idx="31">
                        <c:v>-0.5706</c:v>
                      </c:pt>
                      <c:pt idx="32">
                        <c:v>-2.2902</c:v>
                      </c:pt>
                      <c:pt idx="33">
                        <c:v>-3.0756999999999999</c:v>
                      </c:pt>
                      <c:pt idx="34">
                        <c:v>-6.7404999999999999</c:v>
                      </c:pt>
                      <c:pt idx="35">
                        <c:v>-6.6032999999999999</c:v>
                      </c:pt>
                      <c:pt idx="36">
                        <c:v>-4.7643000000000004</c:v>
                      </c:pt>
                      <c:pt idx="37">
                        <c:v>-7.0663999999999998</c:v>
                      </c:pt>
                      <c:pt idx="38">
                        <c:v>-6.7266000000000004</c:v>
                      </c:pt>
                      <c:pt idx="39">
                        <c:v>-9.0291999999999994</c:v>
                      </c:pt>
                      <c:pt idx="40">
                        <c:v>-10.6599</c:v>
                      </c:pt>
                      <c:pt idx="41">
                        <c:v>-11.7059</c:v>
                      </c:pt>
                      <c:pt idx="42">
                        <c:v>-12.289</c:v>
                      </c:pt>
                      <c:pt idx="43">
                        <c:v>-11.7818</c:v>
                      </c:pt>
                      <c:pt idx="44">
                        <c:v>-11.1578</c:v>
                      </c:pt>
                      <c:pt idx="45">
                        <c:v>-12.333299999999999</c:v>
                      </c:pt>
                      <c:pt idx="46" formatCode="General">
                        <c:v>-12.523300000000001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F3EE-4F5C-890A-B89182C462E5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(3)'!$A$8</c15:sqref>
                        </c15:formulaRef>
                      </c:ext>
                    </c:extLst>
                    <c:strCache>
                      <c:ptCount val="1"/>
                      <c:pt idx="0">
                        <c:v>sterkunease</c:v>
                      </c:pt>
                    </c:strCache>
                  </c:strRef>
                </c:tx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(3)'!$B$2:$AV$2</c15:sqref>
                        </c15:formulaRef>
                      </c:ext>
                    </c:extLst>
                    <c:numCache>
                      <c:formatCode>General</c:formatCode>
                      <c:ptCount val="47"/>
                      <c:pt idx="0">
                        <c:v>2008</c:v>
                      </c:pt>
                      <c:pt idx="4">
                        <c:v>2009</c:v>
                      </c:pt>
                      <c:pt idx="8">
                        <c:v>2010</c:v>
                      </c:pt>
                      <c:pt idx="12">
                        <c:v>2011</c:v>
                      </c:pt>
                      <c:pt idx="16">
                        <c:v>2012</c:v>
                      </c:pt>
                      <c:pt idx="20">
                        <c:v>2013</c:v>
                      </c:pt>
                      <c:pt idx="24">
                        <c:v>2014</c:v>
                      </c:pt>
                      <c:pt idx="28">
                        <c:v>2015</c:v>
                      </c:pt>
                      <c:pt idx="32">
                        <c:v>2016</c:v>
                      </c:pt>
                      <c:pt idx="36">
                        <c:v>2017</c:v>
                      </c:pt>
                      <c:pt idx="40">
                        <c:v>2018</c:v>
                      </c:pt>
                      <c:pt idx="44">
                        <c:v>2019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'stemming (3)'!$B$8:$AV$8</c15:sqref>
                        </c15:formulaRef>
                      </c:ext>
                    </c:extLst>
                    <c:numCache>
                      <c:formatCode>General</c:formatCode>
                      <c:ptCount val="47"/>
                      <c:pt idx="0">
                        <c:v>15.1023</c:v>
                      </c:pt>
                      <c:pt idx="1">
                        <c:v>16.464700000000001</c:v>
                      </c:pt>
                      <c:pt idx="2">
                        <c:v>16.9666</c:v>
                      </c:pt>
                      <c:pt idx="3">
                        <c:v>17.466699999999999</c:v>
                      </c:pt>
                      <c:pt idx="4">
                        <c:v>12.4716</c:v>
                      </c:pt>
                      <c:pt idx="5">
                        <c:v>16.112500000000001</c:v>
                      </c:pt>
                      <c:pt idx="6">
                        <c:v>13.740600000000001</c:v>
                      </c:pt>
                      <c:pt idx="7">
                        <c:v>15.59</c:v>
                      </c:pt>
                      <c:pt idx="8">
                        <c:v>15.120900000000001</c:v>
                      </c:pt>
                      <c:pt idx="9">
                        <c:v>16.8079</c:v>
                      </c:pt>
                      <c:pt idx="10">
                        <c:v>17.9543</c:v>
                      </c:pt>
                      <c:pt idx="11">
                        <c:v>16.864100000000001</c:v>
                      </c:pt>
                      <c:pt idx="12">
                        <c:v>14.0265</c:v>
                      </c:pt>
                      <c:pt idx="13">
                        <c:v>17.392099999999999</c:v>
                      </c:pt>
                      <c:pt idx="14">
                        <c:v>18.607700000000001</c:v>
                      </c:pt>
                      <c:pt idx="15">
                        <c:v>17.509</c:v>
                      </c:pt>
                      <c:pt idx="16">
                        <c:v>16.7102</c:v>
                      </c:pt>
                      <c:pt idx="17">
                        <c:v>15.7798</c:v>
                      </c:pt>
                      <c:pt idx="18">
                        <c:v>16.778500000000001</c:v>
                      </c:pt>
                      <c:pt idx="19">
                        <c:v>14.6448</c:v>
                      </c:pt>
                      <c:pt idx="20">
                        <c:v>18.280899999999999</c:v>
                      </c:pt>
                      <c:pt idx="21">
                        <c:v>22.871400000000001</c:v>
                      </c:pt>
                      <c:pt idx="22">
                        <c:v>21.709700000000002</c:v>
                      </c:pt>
                      <c:pt idx="23">
                        <c:v>20.384899999999998</c:v>
                      </c:pt>
                      <c:pt idx="24">
                        <c:v>21.732700000000001</c:v>
                      </c:pt>
                      <c:pt idx="25">
                        <c:v>19.810199999999998</c:v>
                      </c:pt>
                      <c:pt idx="26">
                        <c:v>20.108899999999998</c:v>
                      </c:pt>
                      <c:pt idx="27">
                        <c:v>18.590499999999999</c:v>
                      </c:pt>
                      <c:pt idx="28">
                        <c:v>20.940200000000001</c:v>
                      </c:pt>
                      <c:pt idx="29">
                        <c:v>20.8125</c:v>
                      </c:pt>
                      <c:pt idx="30">
                        <c:v>20.634</c:v>
                      </c:pt>
                      <c:pt idx="31">
                        <c:v>24.568300000000001</c:v>
                      </c:pt>
                      <c:pt idx="32">
                        <c:v>23.134599999999999</c:v>
                      </c:pt>
                      <c:pt idx="33">
                        <c:v>23.352900000000002</c:v>
                      </c:pt>
                      <c:pt idx="34">
                        <c:v>20.5642</c:v>
                      </c:pt>
                      <c:pt idx="35">
                        <c:v>20.192299999999999</c:v>
                      </c:pt>
                      <c:pt idx="36">
                        <c:v>20.492999999999999</c:v>
                      </c:pt>
                      <c:pt idx="37">
                        <c:v>18.364999999999998</c:v>
                      </c:pt>
                      <c:pt idx="38">
                        <c:v>20.170300000000001</c:v>
                      </c:pt>
                      <c:pt idx="39">
                        <c:v>17.552299999999999</c:v>
                      </c:pt>
                      <c:pt idx="40">
                        <c:v>15.608700000000001</c:v>
                      </c:pt>
                      <c:pt idx="41">
                        <c:v>14.143700000000001</c:v>
                      </c:pt>
                      <c:pt idx="42">
                        <c:v>14.661199999999999</c:v>
                      </c:pt>
                      <c:pt idx="43">
                        <c:v>16.761900000000001</c:v>
                      </c:pt>
                      <c:pt idx="44">
                        <c:v>18.180099999999999</c:v>
                      </c:pt>
                      <c:pt idx="45">
                        <c:v>16.761600000000001</c:v>
                      </c:pt>
                      <c:pt idx="46">
                        <c:v>15.9299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F3EE-4F5C-890A-B89182C462E5}"/>
                  </c:ext>
                </c:extLst>
              </c15:ser>
            </c15:filteredLineSeries>
          </c:ext>
        </c:extLst>
      </c:lineChart>
      <c:catAx>
        <c:axId val="17445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5400000" vert="horz"/>
          <a:lstStyle/>
          <a:p>
            <a:pPr>
              <a:defRPr sz="1600"/>
            </a:pPr>
            <a:endParaRPr lang="nl-NL"/>
          </a:p>
        </c:txPr>
        <c:crossAx val="174459136"/>
        <c:crosses val="autoZero"/>
        <c:auto val="1"/>
        <c:lblAlgn val="ctr"/>
        <c:lblOffset val="100"/>
        <c:noMultiLvlLbl val="0"/>
      </c:catAx>
      <c:valAx>
        <c:axId val="174459136"/>
        <c:scaling>
          <c:orientation val="minMax"/>
          <c:max val="25"/>
          <c:min val="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nl-NL"/>
          </a:p>
        </c:txPr>
        <c:crossAx val="1744576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0708198239925884E-2"/>
          <c:y val="0.73188611388928071"/>
          <c:w val="0.9618613207731801"/>
          <c:h val="5.0167605453812658E-2"/>
        </c:manualLayout>
      </c:layout>
      <c:overlay val="0"/>
      <c:txPr>
        <a:bodyPr/>
        <a:lstStyle/>
        <a:p>
          <a:pPr>
            <a:defRPr sz="1800" b="1"/>
          </a:pPr>
          <a:endParaRPr lang="nl-NL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EVS!$B$1</c:f>
              <c:strCache>
                <c:ptCount val="1"/>
                <c:pt idx="0">
                  <c:v>vakbonden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EVS!$A$2:$A$25</c:f>
              <c:strCache>
                <c:ptCount val="24"/>
                <c:pt idx="0">
                  <c:v>Noorwegem</c:v>
                </c:pt>
                <c:pt idx="1">
                  <c:v>Denemarken</c:v>
                </c:pt>
                <c:pt idx="2">
                  <c:v>Zweden</c:v>
                </c:pt>
                <c:pt idx="3">
                  <c:v>Finland</c:v>
                </c:pt>
                <c:pt idx="4">
                  <c:v>IJsland</c:v>
                </c:pt>
                <c:pt idx="5">
                  <c:v>Oostenrijk</c:v>
                </c:pt>
                <c:pt idx="6">
                  <c:v>Slowakije</c:v>
                </c:pt>
                <c:pt idx="7">
                  <c:v>Estland</c:v>
                </c:pt>
                <c:pt idx="8">
                  <c:v>Litouwen</c:v>
                </c:pt>
                <c:pt idx="9">
                  <c:v>Duitsland</c:v>
                </c:pt>
                <c:pt idx="10">
                  <c:v>Nederland</c:v>
                </c:pt>
                <c:pt idx="11">
                  <c:v>Zwitserland</c:v>
                </c:pt>
                <c:pt idx="12">
                  <c:v>Verenigd Koninkrijk</c:v>
                </c:pt>
                <c:pt idx="13">
                  <c:v>Frankrijk</c:v>
                </c:pt>
                <c:pt idx="14">
                  <c:v>Polen</c:v>
                </c:pt>
                <c:pt idx="15">
                  <c:v>Tsjechië</c:v>
                </c:pt>
                <c:pt idx="16">
                  <c:v>Spanje</c:v>
                </c:pt>
                <c:pt idx="17">
                  <c:v>Italië</c:v>
                </c:pt>
                <c:pt idx="18">
                  <c:v>Roemenië</c:v>
                </c:pt>
                <c:pt idx="19">
                  <c:v>Hongarije</c:v>
                </c:pt>
                <c:pt idx="20">
                  <c:v>Slovenië</c:v>
                </c:pt>
                <c:pt idx="21">
                  <c:v>Bulgarije</c:v>
                </c:pt>
                <c:pt idx="22">
                  <c:v>Kroatië</c:v>
                </c:pt>
                <c:pt idx="23">
                  <c:v>Albanië</c:v>
                </c:pt>
              </c:strCache>
            </c:strRef>
          </c:cat>
          <c:val>
            <c:numRef>
              <c:f>EVS!$B$2:$B$25</c:f>
              <c:numCache>
                <c:formatCode>General</c:formatCode>
                <c:ptCount val="24"/>
                <c:pt idx="0">
                  <c:v>72.84</c:v>
                </c:pt>
                <c:pt idx="1">
                  <c:v>62.1</c:v>
                </c:pt>
                <c:pt idx="2">
                  <c:v>56.54</c:v>
                </c:pt>
                <c:pt idx="3">
                  <c:v>55.93</c:v>
                </c:pt>
                <c:pt idx="4">
                  <c:v>53.39</c:v>
                </c:pt>
                <c:pt idx="5">
                  <c:v>52.87</c:v>
                </c:pt>
                <c:pt idx="6">
                  <c:v>51.01</c:v>
                </c:pt>
                <c:pt idx="7">
                  <c:v>48.45</c:v>
                </c:pt>
                <c:pt idx="8">
                  <c:v>48.36</c:v>
                </c:pt>
                <c:pt idx="9">
                  <c:v>47.29</c:v>
                </c:pt>
                <c:pt idx="10">
                  <c:v>44.07</c:v>
                </c:pt>
                <c:pt idx="11">
                  <c:v>43.79</c:v>
                </c:pt>
                <c:pt idx="12">
                  <c:v>35.54</c:v>
                </c:pt>
                <c:pt idx="13">
                  <c:v>35.31</c:v>
                </c:pt>
                <c:pt idx="14">
                  <c:v>30.15</c:v>
                </c:pt>
                <c:pt idx="15">
                  <c:v>28.16</c:v>
                </c:pt>
                <c:pt idx="16">
                  <c:v>27.43</c:v>
                </c:pt>
                <c:pt idx="17">
                  <c:v>26.69</c:v>
                </c:pt>
                <c:pt idx="18">
                  <c:v>24.49</c:v>
                </c:pt>
                <c:pt idx="19">
                  <c:v>23.72</c:v>
                </c:pt>
                <c:pt idx="20">
                  <c:v>18.87</c:v>
                </c:pt>
                <c:pt idx="21">
                  <c:v>16.14</c:v>
                </c:pt>
                <c:pt idx="22">
                  <c:v>15.22</c:v>
                </c:pt>
                <c:pt idx="23">
                  <c:v>12.28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C9-42FB-BE75-D032B9F8B5D0}"/>
            </c:ext>
          </c:extLst>
        </c:ser>
        <c:ser>
          <c:idx val="1"/>
          <c:order val="1"/>
          <c:tx>
            <c:strRef>
              <c:f>EVS!$C$1</c:f>
              <c:strCache>
                <c:ptCount val="1"/>
                <c:pt idx="0">
                  <c:v>politieke partijen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EVS!$A$2:$A$25</c:f>
              <c:strCache>
                <c:ptCount val="24"/>
                <c:pt idx="0">
                  <c:v>Noorwegem</c:v>
                </c:pt>
                <c:pt idx="1">
                  <c:v>Denemarken</c:v>
                </c:pt>
                <c:pt idx="2">
                  <c:v>Zweden</c:v>
                </c:pt>
                <c:pt idx="3">
                  <c:v>Finland</c:v>
                </c:pt>
                <c:pt idx="4">
                  <c:v>IJsland</c:v>
                </c:pt>
                <c:pt idx="5">
                  <c:v>Oostenrijk</c:v>
                </c:pt>
                <c:pt idx="6">
                  <c:v>Slowakije</c:v>
                </c:pt>
                <c:pt idx="7">
                  <c:v>Estland</c:v>
                </c:pt>
                <c:pt idx="8">
                  <c:v>Litouwen</c:v>
                </c:pt>
                <c:pt idx="9">
                  <c:v>Duitsland</c:v>
                </c:pt>
                <c:pt idx="10">
                  <c:v>Nederland</c:v>
                </c:pt>
                <c:pt idx="11">
                  <c:v>Zwitserland</c:v>
                </c:pt>
                <c:pt idx="12">
                  <c:v>Verenigd Koninkrijk</c:v>
                </c:pt>
                <c:pt idx="13">
                  <c:v>Frankrijk</c:v>
                </c:pt>
                <c:pt idx="14">
                  <c:v>Polen</c:v>
                </c:pt>
                <c:pt idx="15">
                  <c:v>Tsjechië</c:v>
                </c:pt>
                <c:pt idx="16">
                  <c:v>Spanje</c:v>
                </c:pt>
                <c:pt idx="17">
                  <c:v>Italië</c:v>
                </c:pt>
                <c:pt idx="18">
                  <c:v>Roemenië</c:v>
                </c:pt>
                <c:pt idx="19">
                  <c:v>Hongarije</c:v>
                </c:pt>
                <c:pt idx="20">
                  <c:v>Slovenië</c:v>
                </c:pt>
                <c:pt idx="21">
                  <c:v>Bulgarije</c:v>
                </c:pt>
                <c:pt idx="22">
                  <c:v>Kroatië</c:v>
                </c:pt>
                <c:pt idx="23">
                  <c:v>Albanië</c:v>
                </c:pt>
              </c:strCache>
            </c:strRef>
          </c:cat>
          <c:val>
            <c:numRef>
              <c:f>EVS!$C$2:$C$25</c:f>
              <c:numCache>
                <c:formatCode>General</c:formatCode>
                <c:ptCount val="24"/>
                <c:pt idx="0">
                  <c:v>36.299999999999997</c:v>
                </c:pt>
                <c:pt idx="1">
                  <c:v>28.4</c:v>
                </c:pt>
                <c:pt idx="2">
                  <c:v>32.01</c:v>
                </c:pt>
                <c:pt idx="3">
                  <c:v>20.059999999999999</c:v>
                </c:pt>
                <c:pt idx="4">
                  <c:v>17.57</c:v>
                </c:pt>
                <c:pt idx="5">
                  <c:v>26.61</c:v>
                </c:pt>
                <c:pt idx="6">
                  <c:v>20.46</c:v>
                </c:pt>
                <c:pt idx="7">
                  <c:v>13.45</c:v>
                </c:pt>
                <c:pt idx="8">
                  <c:v>18.010000000000002</c:v>
                </c:pt>
                <c:pt idx="9">
                  <c:v>16.920000000000002</c:v>
                </c:pt>
                <c:pt idx="10">
                  <c:v>24.02</c:v>
                </c:pt>
                <c:pt idx="11">
                  <c:v>25.65</c:v>
                </c:pt>
                <c:pt idx="12">
                  <c:v>16.5</c:v>
                </c:pt>
                <c:pt idx="13">
                  <c:v>11.77</c:v>
                </c:pt>
                <c:pt idx="14">
                  <c:v>8.9600000000000009</c:v>
                </c:pt>
                <c:pt idx="15">
                  <c:v>11.1</c:v>
                </c:pt>
                <c:pt idx="16">
                  <c:v>18.399999999999999</c:v>
                </c:pt>
                <c:pt idx="17">
                  <c:v>12.59</c:v>
                </c:pt>
                <c:pt idx="18">
                  <c:v>12.53</c:v>
                </c:pt>
                <c:pt idx="19">
                  <c:v>16.78</c:v>
                </c:pt>
                <c:pt idx="20">
                  <c:v>5.25</c:v>
                </c:pt>
                <c:pt idx="21">
                  <c:v>14.52</c:v>
                </c:pt>
                <c:pt idx="22">
                  <c:v>4.1399999999999997</c:v>
                </c:pt>
                <c:pt idx="23">
                  <c:v>5.55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AC9-42FB-BE75-D032B9F8B5D0}"/>
            </c:ext>
          </c:extLst>
        </c:ser>
        <c:ser>
          <c:idx val="2"/>
          <c:order val="2"/>
          <c:tx>
            <c:strRef>
              <c:f>EVS!$D$1</c:f>
              <c:strCache>
                <c:ptCount val="1"/>
                <c:pt idx="0">
                  <c:v>milieuorganisaties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EVS!$A$2:$A$25</c:f>
              <c:strCache>
                <c:ptCount val="24"/>
                <c:pt idx="0">
                  <c:v>Noorwegem</c:v>
                </c:pt>
                <c:pt idx="1">
                  <c:v>Denemarken</c:v>
                </c:pt>
                <c:pt idx="2">
                  <c:v>Zweden</c:v>
                </c:pt>
                <c:pt idx="3">
                  <c:v>Finland</c:v>
                </c:pt>
                <c:pt idx="4">
                  <c:v>IJsland</c:v>
                </c:pt>
                <c:pt idx="5">
                  <c:v>Oostenrijk</c:v>
                </c:pt>
                <c:pt idx="6">
                  <c:v>Slowakije</c:v>
                </c:pt>
                <c:pt idx="7">
                  <c:v>Estland</c:v>
                </c:pt>
                <c:pt idx="8">
                  <c:v>Litouwen</c:v>
                </c:pt>
                <c:pt idx="9">
                  <c:v>Duitsland</c:v>
                </c:pt>
                <c:pt idx="10">
                  <c:v>Nederland</c:v>
                </c:pt>
                <c:pt idx="11">
                  <c:v>Zwitserland</c:v>
                </c:pt>
                <c:pt idx="12">
                  <c:v>Verenigd Koninkrijk</c:v>
                </c:pt>
                <c:pt idx="13">
                  <c:v>Frankrijk</c:v>
                </c:pt>
                <c:pt idx="14">
                  <c:v>Polen</c:v>
                </c:pt>
                <c:pt idx="15">
                  <c:v>Tsjechië</c:v>
                </c:pt>
                <c:pt idx="16">
                  <c:v>Spanje</c:v>
                </c:pt>
                <c:pt idx="17">
                  <c:v>Italië</c:v>
                </c:pt>
                <c:pt idx="18">
                  <c:v>Roemenië</c:v>
                </c:pt>
                <c:pt idx="19">
                  <c:v>Hongarije</c:v>
                </c:pt>
                <c:pt idx="20">
                  <c:v>Slovenië</c:v>
                </c:pt>
                <c:pt idx="21">
                  <c:v>Bulgarije</c:v>
                </c:pt>
                <c:pt idx="22">
                  <c:v>Kroatië</c:v>
                </c:pt>
                <c:pt idx="23">
                  <c:v>Albanië</c:v>
                </c:pt>
              </c:strCache>
            </c:strRef>
          </c:cat>
          <c:val>
            <c:numRef>
              <c:f>EVS!$D$2:$D$25</c:f>
              <c:numCache>
                <c:formatCode>General</c:formatCode>
                <c:ptCount val="24"/>
                <c:pt idx="0">
                  <c:v>58.15</c:v>
                </c:pt>
                <c:pt idx="1">
                  <c:v>60.32</c:v>
                </c:pt>
                <c:pt idx="2">
                  <c:v>69.56</c:v>
                </c:pt>
                <c:pt idx="3">
                  <c:v>55.86</c:v>
                </c:pt>
                <c:pt idx="4">
                  <c:v>62.28</c:v>
                </c:pt>
                <c:pt idx="5">
                  <c:v>63.05</c:v>
                </c:pt>
                <c:pt idx="6">
                  <c:v>61.24</c:v>
                </c:pt>
                <c:pt idx="7">
                  <c:v>66.510000000000005</c:v>
                </c:pt>
                <c:pt idx="8">
                  <c:v>60.79</c:v>
                </c:pt>
                <c:pt idx="9">
                  <c:v>60.33</c:v>
                </c:pt>
                <c:pt idx="10">
                  <c:v>50.7</c:v>
                </c:pt>
                <c:pt idx="11">
                  <c:v>62.96</c:v>
                </c:pt>
                <c:pt idx="12">
                  <c:v>69.930000000000007</c:v>
                </c:pt>
                <c:pt idx="13">
                  <c:v>63.58</c:v>
                </c:pt>
                <c:pt idx="14">
                  <c:v>49.29</c:v>
                </c:pt>
                <c:pt idx="15">
                  <c:v>33.049999999999997</c:v>
                </c:pt>
                <c:pt idx="16">
                  <c:v>62.78</c:v>
                </c:pt>
                <c:pt idx="17">
                  <c:v>58.55</c:v>
                </c:pt>
                <c:pt idx="18">
                  <c:v>43.65</c:v>
                </c:pt>
                <c:pt idx="19">
                  <c:v>55.31</c:v>
                </c:pt>
                <c:pt idx="20">
                  <c:v>49.35</c:v>
                </c:pt>
                <c:pt idx="21">
                  <c:v>24.68</c:v>
                </c:pt>
                <c:pt idx="22">
                  <c:v>37.17</c:v>
                </c:pt>
                <c:pt idx="23">
                  <c:v>33.18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C9-42FB-BE75-D032B9F8B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9947248"/>
        <c:axId val="309945936"/>
      </c:barChart>
      <c:catAx>
        <c:axId val="309947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309945936"/>
        <c:crosses val="autoZero"/>
        <c:auto val="1"/>
        <c:lblAlgn val="ctr"/>
        <c:lblOffset val="100"/>
        <c:noMultiLvlLbl val="0"/>
      </c:catAx>
      <c:valAx>
        <c:axId val="309945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309947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3854090529179905"/>
          <c:y val="5.7606442594820451E-2"/>
          <c:w val="0.23814523184601924"/>
          <c:h val="0.129611162674891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nl-NL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Blad1!$A$2</c:f>
              <c:strCache>
                <c:ptCount val="1"/>
                <c:pt idx="0">
                  <c:v>18-34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Blad1!$B$1:$F$1</c:f>
              <c:strCache>
                <c:ptCount val="5"/>
                <c:pt idx="0">
                  <c:v>1981</c:v>
                </c:pt>
                <c:pt idx="1">
                  <c:v>1990</c:v>
                </c:pt>
                <c:pt idx="2">
                  <c:v>1999</c:v>
                </c:pt>
                <c:pt idx="3">
                  <c:v>2008</c:v>
                </c:pt>
                <c:pt idx="4">
                  <c:v>2017/'18</c:v>
                </c:pt>
              </c:strCache>
            </c:strRef>
          </c:cat>
          <c:val>
            <c:numRef>
              <c:f>Blad1!$B$2:$F$2</c:f>
              <c:numCache>
                <c:formatCode>General</c:formatCode>
                <c:ptCount val="5"/>
                <c:pt idx="0">
                  <c:v>38.979999999999997</c:v>
                </c:pt>
                <c:pt idx="1">
                  <c:v>61.01</c:v>
                </c:pt>
                <c:pt idx="2">
                  <c:v>65.83</c:v>
                </c:pt>
                <c:pt idx="3">
                  <c:v>62.93</c:v>
                </c:pt>
                <c:pt idx="4">
                  <c:v>65.930000000000007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5E1-4B74-B238-EA3B4642D20F}"/>
            </c:ext>
          </c:extLst>
        </c:ser>
        <c:ser>
          <c:idx val="1"/>
          <c:order val="1"/>
          <c:tx>
            <c:strRef>
              <c:f>Blad1!$A$3</c:f>
              <c:strCache>
                <c:ptCount val="1"/>
                <c:pt idx="0">
                  <c:v>35-54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Blad1!$B$1:$F$1</c:f>
              <c:strCache>
                <c:ptCount val="5"/>
                <c:pt idx="0">
                  <c:v>1981</c:v>
                </c:pt>
                <c:pt idx="1">
                  <c:v>1990</c:v>
                </c:pt>
                <c:pt idx="2">
                  <c:v>1999</c:v>
                </c:pt>
                <c:pt idx="3">
                  <c:v>2008</c:v>
                </c:pt>
                <c:pt idx="4">
                  <c:v>2017/'18</c:v>
                </c:pt>
              </c:strCache>
            </c:strRef>
          </c:cat>
          <c:val>
            <c:numRef>
              <c:f>Blad1!$B$3:$F$3</c:f>
              <c:numCache>
                <c:formatCode>General</c:formatCode>
                <c:ptCount val="5"/>
                <c:pt idx="0">
                  <c:v>37.33</c:v>
                </c:pt>
                <c:pt idx="1">
                  <c:v>47.28</c:v>
                </c:pt>
                <c:pt idx="2">
                  <c:v>55.93</c:v>
                </c:pt>
                <c:pt idx="3">
                  <c:v>50.44</c:v>
                </c:pt>
                <c:pt idx="4">
                  <c:v>52.55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5E1-4B74-B238-EA3B4642D20F}"/>
            </c:ext>
          </c:extLst>
        </c:ser>
        <c:ser>
          <c:idx val="2"/>
          <c:order val="2"/>
          <c:tx>
            <c:strRef>
              <c:f>Blad1!$A$4</c:f>
              <c:strCache>
                <c:ptCount val="1"/>
                <c:pt idx="0">
                  <c:v>55+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Blad1!$B$1:$F$1</c:f>
              <c:strCache>
                <c:ptCount val="5"/>
                <c:pt idx="0">
                  <c:v>1981</c:v>
                </c:pt>
                <c:pt idx="1">
                  <c:v>1990</c:v>
                </c:pt>
                <c:pt idx="2">
                  <c:v>1999</c:v>
                </c:pt>
                <c:pt idx="3">
                  <c:v>2008</c:v>
                </c:pt>
                <c:pt idx="4">
                  <c:v>2017/'18</c:v>
                </c:pt>
              </c:strCache>
            </c:strRef>
          </c:cat>
          <c:val>
            <c:numRef>
              <c:f>Blad1!$B$4:$F$4</c:f>
              <c:numCache>
                <c:formatCode>General</c:formatCode>
                <c:ptCount val="5"/>
                <c:pt idx="0">
                  <c:v>42.77</c:v>
                </c:pt>
                <c:pt idx="1">
                  <c:v>48.72</c:v>
                </c:pt>
                <c:pt idx="2">
                  <c:v>51.05</c:v>
                </c:pt>
                <c:pt idx="3">
                  <c:v>45.38</c:v>
                </c:pt>
                <c:pt idx="4">
                  <c:v>40.61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5E1-4B74-B238-EA3B4642D20F}"/>
            </c:ext>
          </c:extLst>
        </c:ser>
        <c:ser>
          <c:idx val="3"/>
          <c:order val="3"/>
          <c:tx>
            <c:strRef>
              <c:f>Blad1!$A$5</c:f>
              <c:strCache>
                <c:ptCount val="1"/>
                <c:pt idx="0">
                  <c:v>allen</c:v>
                </c:pt>
              </c:strCache>
            </c:strRef>
          </c:tx>
          <c:spPr>
            <a:ln w="349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f>Blad1!$B$1:$F$1</c:f>
              <c:strCache>
                <c:ptCount val="5"/>
                <c:pt idx="0">
                  <c:v>1981</c:v>
                </c:pt>
                <c:pt idx="1">
                  <c:v>1990</c:v>
                </c:pt>
                <c:pt idx="2">
                  <c:v>1999</c:v>
                </c:pt>
                <c:pt idx="3">
                  <c:v>2008</c:v>
                </c:pt>
                <c:pt idx="4">
                  <c:v>2017/'18</c:v>
                </c:pt>
              </c:strCache>
            </c:strRef>
          </c:cat>
          <c:val>
            <c:numRef>
              <c:f>Blad1!$B$5:$F$5</c:f>
              <c:numCache>
                <c:formatCode>General</c:formatCode>
                <c:ptCount val="5"/>
                <c:pt idx="0">
                  <c:v>39.54</c:v>
                </c:pt>
                <c:pt idx="1">
                  <c:v>52.78</c:v>
                </c:pt>
                <c:pt idx="2">
                  <c:v>57.61</c:v>
                </c:pt>
                <c:pt idx="3">
                  <c:v>51.86</c:v>
                </c:pt>
                <c:pt idx="4">
                  <c:v>51.53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D5E1-4B74-B238-EA3B4642D2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9189896"/>
        <c:axId val="439194488"/>
      </c:lineChart>
      <c:catAx>
        <c:axId val="439189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439194488"/>
        <c:crosses val="autoZero"/>
        <c:auto val="1"/>
        <c:lblAlgn val="ctr"/>
        <c:lblOffset val="100"/>
        <c:noMultiLvlLbl val="0"/>
      </c:catAx>
      <c:valAx>
        <c:axId val="439194488"/>
        <c:scaling>
          <c:orientation val="minMax"/>
          <c:min val="3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439189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341220874839776"/>
          <c:y val="0.95557057317113681"/>
          <c:w val="0.42333431557162371"/>
          <c:h val="4.44294268288630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nl-N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2717314129794584E-2"/>
          <c:y val="2.383534897616937E-2"/>
          <c:w val="0.94151104923381124"/>
          <c:h val="0.78481763433308671"/>
        </c:manualLayout>
      </c:layout>
      <c:lineChart>
        <c:grouping val="standard"/>
        <c:varyColors val="0"/>
        <c:ser>
          <c:idx val="4"/>
          <c:order val="0"/>
          <c:tx>
            <c:strRef>
              <c:f>vertrouwen!$A$7</c:f>
              <c:strCache>
                <c:ptCount val="1"/>
                <c:pt idx="0">
                  <c:v>de rechtspraak</c:v>
                </c:pt>
              </c:strCache>
            </c:strRef>
          </c:tx>
          <c:spPr>
            <a:ln w="22225">
              <a:solidFill>
                <a:schemeClr val="accent1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vertrouwen!$B$7:$AW$7</c:f>
              <c:numCache>
                <c:formatCode>General</c:formatCode>
                <c:ptCount val="48"/>
                <c:pt idx="4" formatCode="0.0">
                  <c:v>65.356982205154324</c:v>
                </c:pt>
                <c:pt idx="5" formatCode="0.0">
                  <c:v>64.131440722665431</c:v>
                </c:pt>
                <c:pt idx="6" formatCode="0.0">
                  <c:v>67.842490416363887</c:v>
                </c:pt>
                <c:pt idx="7" formatCode="0.0">
                  <c:v>62.512128184379918</c:v>
                </c:pt>
                <c:pt idx="8" formatCode="0.0">
                  <c:v>62.059960774813</c:v>
                </c:pt>
                <c:pt idx="9" formatCode="0.0">
                  <c:v>59.465554213290936</c:v>
                </c:pt>
                <c:pt idx="10" formatCode="0.0">
                  <c:v>59.008608075664959</c:v>
                </c:pt>
                <c:pt idx="11" formatCode="0.0">
                  <c:v>63.900931156302221</c:v>
                </c:pt>
                <c:pt idx="12" formatCode="0.0">
                  <c:v>66.60373856876528</c:v>
                </c:pt>
                <c:pt idx="13" formatCode="0.0">
                  <c:v>65.166019182912734</c:v>
                </c:pt>
                <c:pt idx="14" formatCode="0.0">
                  <c:v>64.451245496993195</c:v>
                </c:pt>
                <c:pt idx="15" formatCode="0.0">
                  <c:v>71.482229480273404</c:v>
                </c:pt>
                <c:pt idx="16" formatCode="0.0">
                  <c:v>67.767691120963761</c:v>
                </c:pt>
                <c:pt idx="17" formatCode="0.0">
                  <c:v>68.554042155343865</c:v>
                </c:pt>
                <c:pt idx="18" formatCode="0.0">
                  <c:v>66.8703</c:v>
                </c:pt>
                <c:pt idx="19" formatCode="0.0">
                  <c:v>68.294600000000003</c:v>
                </c:pt>
                <c:pt idx="20" formatCode="0.0">
                  <c:v>62.514702328600819</c:v>
                </c:pt>
                <c:pt idx="21" formatCode="0.0">
                  <c:v>63.594219894296714</c:v>
                </c:pt>
                <c:pt idx="22" formatCode="0.0">
                  <c:v>66.074537700154323</c:v>
                </c:pt>
                <c:pt idx="23" formatCode="0.0">
                  <c:v>65.799204432432603</c:v>
                </c:pt>
                <c:pt idx="24" formatCode="0.0">
                  <c:v>63.600450912089109</c:v>
                </c:pt>
                <c:pt idx="25" formatCode="0.0">
                  <c:v>65.526630474784426</c:v>
                </c:pt>
                <c:pt idx="26" formatCode="0.0">
                  <c:v>69.391151583503643</c:v>
                </c:pt>
                <c:pt idx="27" formatCode="0.0">
                  <c:v>67.820503351353068</c:v>
                </c:pt>
                <c:pt idx="28" formatCode="0.0">
                  <c:v>64.033799999999999</c:v>
                </c:pt>
                <c:pt idx="29" formatCode="0.0">
                  <c:v>67.626099999999994</c:v>
                </c:pt>
                <c:pt idx="30" formatCode="0.0">
                  <c:v>64.654600000000002</c:v>
                </c:pt>
                <c:pt idx="31" formatCode="0.0">
                  <c:v>63.741700000000002</c:v>
                </c:pt>
                <c:pt idx="32" formatCode="0.0">
                  <c:v>62.678600000000003</c:v>
                </c:pt>
                <c:pt idx="33" formatCode="0.0">
                  <c:v>63.591200000000001</c:v>
                </c:pt>
                <c:pt idx="34" formatCode="0.0">
                  <c:v>64.147999999999996</c:v>
                </c:pt>
                <c:pt idx="35" formatCode="0.0">
                  <c:v>66.656400000000005</c:v>
                </c:pt>
                <c:pt idx="36" formatCode="0.0">
                  <c:v>62.541200000000003</c:v>
                </c:pt>
                <c:pt idx="37" formatCode="0.0">
                  <c:v>65.895700000000005</c:v>
                </c:pt>
                <c:pt idx="38" formatCode="0.0">
                  <c:v>64.651399999999995</c:v>
                </c:pt>
                <c:pt idx="39" formatCode="0.0">
                  <c:v>62.062399999999997</c:v>
                </c:pt>
                <c:pt idx="40" formatCode="0.0">
                  <c:v>71.251499999999993</c:v>
                </c:pt>
                <c:pt idx="41" formatCode="0.0">
                  <c:v>70.099400000000003</c:v>
                </c:pt>
                <c:pt idx="42" formatCode="0.0">
                  <c:v>70.23</c:v>
                </c:pt>
                <c:pt idx="43" formatCode="0.0">
                  <c:v>69.94</c:v>
                </c:pt>
                <c:pt idx="44" formatCode="0.0">
                  <c:v>68.540000000000006</c:v>
                </c:pt>
                <c:pt idx="45" formatCode="0.0">
                  <c:v>67.528400000000005</c:v>
                </c:pt>
                <c:pt idx="46">
                  <c:v>69.69</c:v>
                </c:pt>
                <c:pt idx="47">
                  <c:v>71.099999999999994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2C4-4898-890C-720C261165D1}"/>
            </c:ext>
          </c:extLst>
        </c:ser>
        <c:ser>
          <c:idx val="1"/>
          <c:order val="1"/>
          <c:tx>
            <c:strRef>
              <c:f>vertrouwen!$A$4</c:f>
              <c:strCache>
                <c:ptCount val="1"/>
                <c:pt idx="0">
                  <c:v>de vakbonden</c:v>
                </c:pt>
              </c:strCache>
            </c:strRef>
          </c:tx>
          <c:spPr>
            <a:ln w="34925"/>
          </c:spPr>
          <c:marker>
            <c:symbol val="none"/>
          </c:marker>
          <c:cat>
            <c:numRef>
              <c:f>vertrouwen!$B$2:$AX$2</c:f>
              <c:numCache>
                <c:formatCode>General</c:formatCode>
                <c:ptCount val="49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vertrouwen!$B$4:$AX$4</c:f>
              <c:numCache>
                <c:formatCode>0.0</c:formatCode>
                <c:ptCount val="49"/>
                <c:pt idx="0">
                  <c:v>69.351271814296624</c:v>
                </c:pt>
                <c:pt idx="1">
                  <c:v>70.600769578634072</c:v>
                </c:pt>
                <c:pt idx="2">
                  <c:v>70.672987339787824</c:v>
                </c:pt>
                <c:pt idx="3">
                  <c:v>72.815060824986091</c:v>
                </c:pt>
                <c:pt idx="4">
                  <c:v>68.030818608727699</c:v>
                </c:pt>
                <c:pt idx="5">
                  <c:v>67.828897394341823</c:v>
                </c:pt>
                <c:pt idx="6">
                  <c:v>69.536658375489225</c:v>
                </c:pt>
                <c:pt idx="7">
                  <c:v>63.458190225002234</c:v>
                </c:pt>
                <c:pt idx="8">
                  <c:v>62.681130606617714</c:v>
                </c:pt>
                <c:pt idx="9">
                  <c:v>66.575711016298854</c:v>
                </c:pt>
                <c:pt idx="10">
                  <c:v>65.877645722349172</c:v>
                </c:pt>
                <c:pt idx="11">
                  <c:v>69.172610114418845</c:v>
                </c:pt>
                <c:pt idx="12">
                  <c:v>71.269109836669585</c:v>
                </c:pt>
                <c:pt idx="13">
                  <c:v>70.470993688018538</c:v>
                </c:pt>
                <c:pt idx="14">
                  <c:v>60.864944349104512</c:v>
                </c:pt>
                <c:pt idx="15">
                  <c:v>63.633295655584519</c:v>
                </c:pt>
                <c:pt idx="16">
                  <c:v>61.753550149884752</c:v>
                </c:pt>
                <c:pt idx="17">
                  <c:v>62.233879099051144</c:v>
                </c:pt>
                <c:pt idx="18">
                  <c:v>59.531799999999997</c:v>
                </c:pt>
                <c:pt idx="19">
                  <c:v>61.081000000000003</c:v>
                </c:pt>
                <c:pt idx="20">
                  <c:v>65.546372463270572</c:v>
                </c:pt>
                <c:pt idx="21">
                  <c:v>61.900230575433923</c:v>
                </c:pt>
                <c:pt idx="22">
                  <c:v>62.859060775952585</c:v>
                </c:pt>
                <c:pt idx="23">
                  <c:v>65.396940998460408</c:v>
                </c:pt>
                <c:pt idx="24">
                  <c:v>64.768047503057403</c:v>
                </c:pt>
                <c:pt idx="25">
                  <c:v>64.301545749388481</c:v>
                </c:pt>
                <c:pt idx="26">
                  <c:v>63.842369799209806</c:v>
                </c:pt>
                <c:pt idx="27">
                  <c:v>62.058517267557818</c:v>
                </c:pt>
                <c:pt idx="28">
                  <c:v>65.3078</c:v>
                </c:pt>
                <c:pt idx="29">
                  <c:v>64.670100000000005</c:v>
                </c:pt>
                <c:pt idx="30">
                  <c:v>62.978999999999999</c:v>
                </c:pt>
                <c:pt idx="31">
                  <c:v>60.314500000000002</c:v>
                </c:pt>
                <c:pt idx="32">
                  <c:v>63.153799999999997</c:v>
                </c:pt>
                <c:pt idx="33">
                  <c:v>62.010199999999998</c:v>
                </c:pt>
                <c:pt idx="34">
                  <c:v>63.829900000000002</c:v>
                </c:pt>
                <c:pt idx="35">
                  <c:v>61.400399999999998</c:v>
                </c:pt>
                <c:pt idx="36">
                  <c:v>64.4739</c:v>
                </c:pt>
                <c:pt idx="37">
                  <c:v>62.204500000000003</c:v>
                </c:pt>
                <c:pt idx="38">
                  <c:v>64.514600000000002</c:v>
                </c:pt>
                <c:pt idx="39">
                  <c:v>63.655500000000004</c:v>
                </c:pt>
                <c:pt idx="40">
                  <c:v>68.389700000000005</c:v>
                </c:pt>
                <c:pt idx="41">
                  <c:v>66.722499999999997</c:v>
                </c:pt>
                <c:pt idx="42">
                  <c:v>66.91</c:v>
                </c:pt>
                <c:pt idx="43">
                  <c:v>62.02</c:v>
                </c:pt>
                <c:pt idx="44">
                  <c:v>63.13</c:v>
                </c:pt>
                <c:pt idx="45">
                  <c:v>64.224100000000007</c:v>
                </c:pt>
                <c:pt idx="46" formatCode="General">
                  <c:v>67.900000000000006</c:v>
                </c:pt>
                <c:pt idx="47" formatCode="General">
                  <c:v>67.77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2C4-4898-890C-720C261165D1}"/>
            </c:ext>
          </c:extLst>
        </c:ser>
        <c:ser>
          <c:idx val="2"/>
          <c:order val="2"/>
          <c:tx>
            <c:strRef>
              <c:f>vertrouwen!$A$5</c:f>
              <c:strCache>
                <c:ptCount val="1"/>
                <c:pt idx="0">
                  <c:v>de kranten</c:v>
                </c:pt>
              </c:strCache>
            </c:strRef>
          </c:tx>
          <c:spPr>
            <a:ln w="22225"/>
          </c:spPr>
          <c:marker>
            <c:symbol val="none"/>
          </c:marker>
          <c:cat>
            <c:numRef>
              <c:f>vertrouwen!$B$2:$AX$2</c:f>
              <c:numCache>
                <c:formatCode>General</c:formatCode>
                <c:ptCount val="49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vertrouwen!$B$5:$AX$5</c:f>
              <c:numCache>
                <c:formatCode>0.0</c:formatCode>
                <c:ptCount val="49"/>
                <c:pt idx="0">
                  <c:v>72.919772966930225</c:v>
                </c:pt>
                <c:pt idx="1">
                  <c:v>72.352449026032005</c:v>
                </c:pt>
                <c:pt idx="2">
                  <c:v>74.769727809790211</c:v>
                </c:pt>
                <c:pt idx="3">
                  <c:v>72.445678293383736</c:v>
                </c:pt>
                <c:pt idx="4">
                  <c:v>69.55688729977183</c:v>
                </c:pt>
                <c:pt idx="5">
                  <c:v>70.530820472345411</c:v>
                </c:pt>
                <c:pt idx="6">
                  <c:v>69.960409379549077</c:v>
                </c:pt>
                <c:pt idx="7">
                  <c:v>67.963979276580787</c:v>
                </c:pt>
                <c:pt idx="8">
                  <c:v>70.629251337864858</c:v>
                </c:pt>
                <c:pt idx="9">
                  <c:v>70.43390020306424</c:v>
                </c:pt>
                <c:pt idx="10">
                  <c:v>65.873700040617251</c:v>
                </c:pt>
                <c:pt idx="11">
                  <c:v>70.310817880858423</c:v>
                </c:pt>
                <c:pt idx="12">
                  <c:v>71.902463551448918</c:v>
                </c:pt>
                <c:pt idx="13">
                  <c:v>71.281576075532882</c:v>
                </c:pt>
                <c:pt idx="14">
                  <c:v>66.452261477367969</c:v>
                </c:pt>
                <c:pt idx="15">
                  <c:v>69.295778585431876</c:v>
                </c:pt>
                <c:pt idx="16">
                  <c:v>64.918579429091437</c:v>
                </c:pt>
                <c:pt idx="17">
                  <c:v>68.095344751980178</c:v>
                </c:pt>
                <c:pt idx="18">
                  <c:v>62.518500000000003</c:v>
                </c:pt>
                <c:pt idx="19">
                  <c:v>64.409899999999993</c:v>
                </c:pt>
                <c:pt idx="20">
                  <c:v>66.847720405133103</c:v>
                </c:pt>
                <c:pt idx="21">
                  <c:v>67.330846698763054</c:v>
                </c:pt>
                <c:pt idx="22">
                  <c:v>64.945618381423699</c:v>
                </c:pt>
                <c:pt idx="23">
                  <c:v>68.219377289040466</c:v>
                </c:pt>
                <c:pt idx="24">
                  <c:v>65.463112591852152</c:v>
                </c:pt>
                <c:pt idx="25">
                  <c:v>65.47272226677282</c:v>
                </c:pt>
                <c:pt idx="26">
                  <c:v>66.878338103090783</c:v>
                </c:pt>
                <c:pt idx="27">
                  <c:v>65.882068323792836</c:v>
                </c:pt>
                <c:pt idx="28">
                  <c:v>69.680199999999999</c:v>
                </c:pt>
                <c:pt idx="29">
                  <c:v>67.958299999999994</c:v>
                </c:pt>
                <c:pt idx="30">
                  <c:v>67.102599999999995</c:v>
                </c:pt>
                <c:pt idx="31">
                  <c:v>63.7059</c:v>
                </c:pt>
                <c:pt idx="32">
                  <c:v>67.545100000000005</c:v>
                </c:pt>
                <c:pt idx="33">
                  <c:v>62.798499999999997</c:v>
                </c:pt>
                <c:pt idx="34">
                  <c:v>66.058800000000005</c:v>
                </c:pt>
                <c:pt idx="35">
                  <c:v>66.532700000000006</c:v>
                </c:pt>
                <c:pt idx="36">
                  <c:v>64.736999999999995</c:v>
                </c:pt>
                <c:pt idx="37">
                  <c:v>64.574299999999994</c:v>
                </c:pt>
                <c:pt idx="38">
                  <c:v>67.378200000000007</c:v>
                </c:pt>
                <c:pt idx="39">
                  <c:v>65.147000000000006</c:v>
                </c:pt>
                <c:pt idx="40">
                  <c:v>66.090299999999999</c:v>
                </c:pt>
                <c:pt idx="41">
                  <c:v>70.753600000000006</c:v>
                </c:pt>
                <c:pt idx="42">
                  <c:v>70.09</c:v>
                </c:pt>
                <c:pt idx="43">
                  <c:v>70.569999999999993</c:v>
                </c:pt>
                <c:pt idx="44">
                  <c:v>67.44</c:v>
                </c:pt>
                <c:pt idx="45">
                  <c:v>65.864199999999997</c:v>
                </c:pt>
                <c:pt idx="46" formatCode="General">
                  <c:v>67.790000000000006</c:v>
                </c:pt>
                <c:pt idx="47" formatCode="General">
                  <c:v>66.95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2C4-4898-890C-720C261165D1}"/>
            </c:ext>
          </c:extLst>
        </c:ser>
        <c:ser>
          <c:idx val="3"/>
          <c:order val="3"/>
          <c:tx>
            <c:strRef>
              <c:f>vertrouwen!$A$6</c:f>
              <c:strCache>
                <c:ptCount val="1"/>
                <c:pt idx="0">
                  <c:v>de televisie</c:v>
                </c:pt>
              </c:strCache>
            </c:strRef>
          </c:tx>
          <c:spPr>
            <a:ln w="22225"/>
          </c:spPr>
          <c:marker>
            <c:symbol val="none"/>
          </c:marker>
          <c:cat>
            <c:numRef>
              <c:f>vertrouwen!$B$2:$AX$2</c:f>
              <c:numCache>
                <c:formatCode>General</c:formatCode>
                <c:ptCount val="49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vertrouwen!$B$6:$AX$6</c:f>
              <c:numCache>
                <c:formatCode>0.0</c:formatCode>
                <c:ptCount val="49"/>
                <c:pt idx="0">
                  <c:v>70.286868374883682</c:v>
                </c:pt>
                <c:pt idx="1">
                  <c:v>69.829132754369368</c:v>
                </c:pt>
                <c:pt idx="2">
                  <c:v>73.84564209068273</c:v>
                </c:pt>
                <c:pt idx="3">
                  <c:v>71.561615050569031</c:v>
                </c:pt>
                <c:pt idx="4">
                  <c:v>69.346509655831525</c:v>
                </c:pt>
                <c:pt idx="5">
                  <c:v>68.266242022579121</c:v>
                </c:pt>
                <c:pt idx="6">
                  <c:v>71.296261649098199</c:v>
                </c:pt>
                <c:pt idx="7">
                  <c:v>67.782686079273816</c:v>
                </c:pt>
                <c:pt idx="8">
                  <c:v>71.690075943844761</c:v>
                </c:pt>
                <c:pt idx="9">
                  <c:v>70.030358926778163</c:v>
                </c:pt>
                <c:pt idx="10">
                  <c:v>67.822458784187177</c:v>
                </c:pt>
                <c:pt idx="11">
                  <c:v>68.65859422571225</c:v>
                </c:pt>
                <c:pt idx="12">
                  <c:v>72.268709316414729</c:v>
                </c:pt>
                <c:pt idx="13">
                  <c:v>71.016078191197366</c:v>
                </c:pt>
                <c:pt idx="14">
                  <c:v>68.67913650095123</c:v>
                </c:pt>
                <c:pt idx="15">
                  <c:v>72.116178879303604</c:v>
                </c:pt>
                <c:pt idx="16">
                  <c:v>67.530397690886602</c:v>
                </c:pt>
                <c:pt idx="17">
                  <c:v>70.88895916250317</c:v>
                </c:pt>
                <c:pt idx="18">
                  <c:v>63.939599999999999</c:v>
                </c:pt>
                <c:pt idx="19">
                  <c:v>67.205799999999996</c:v>
                </c:pt>
                <c:pt idx="20">
                  <c:v>69.011657353279901</c:v>
                </c:pt>
                <c:pt idx="21">
                  <c:v>68.113593177381318</c:v>
                </c:pt>
                <c:pt idx="22">
                  <c:v>65.31618088265769</c:v>
                </c:pt>
                <c:pt idx="23">
                  <c:v>70.01357633976906</c:v>
                </c:pt>
                <c:pt idx="24">
                  <c:v>67.450741246377476</c:v>
                </c:pt>
                <c:pt idx="25">
                  <c:v>65.02476097071046</c:v>
                </c:pt>
                <c:pt idx="26">
                  <c:v>68.995828525832863</c:v>
                </c:pt>
                <c:pt idx="27">
                  <c:v>68.492870662904707</c:v>
                </c:pt>
                <c:pt idx="28">
                  <c:v>69.531300000000002</c:v>
                </c:pt>
                <c:pt idx="29">
                  <c:v>69.780100000000004</c:v>
                </c:pt>
                <c:pt idx="30">
                  <c:v>66.918800000000005</c:v>
                </c:pt>
                <c:pt idx="31">
                  <c:v>65.222499999999997</c:v>
                </c:pt>
                <c:pt idx="32">
                  <c:v>68.806399999999996</c:v>
                </c:pt>
                <c:pt idx="33">
                  <c:v>63.337899999999998</c:v>
                </c:pt>
                <c:pt idx="34">
                  <c:v>66.563400000000001</c:v>
                </c:pt>
                <c:pt idx="35">
                  <c:v>64.683899999999994</c:v>
                </c:pt>
                <c:pt idx="36">
                  <c:v>63.575899999999997</c:v>
                </c:pt>
                <c:pt idx="37">
                  <c:v>65.790499999999994</c:v>
                </c:pt>
                <c:pt idx="38">
                  <c:v>67.397900000000007</c:v>
                </c:pt>
                <c:pt idx="39">
                  <c:v>67.656000000000006</c:v>
                </c:pt>
                <c:pt idx="40">
                  <c:v>68.298599999999993</c:v>
                </c:pt>
                <c:pt idx="41">
                  <c:v>70.080399999999997</c:v>
                </c:pt>
                <c:pt idx="42">
                  <c:v>69.790000000000006</c:v>
                </c:pt>
                <c:pt idx="43">
                  <c:v>66.55</c:v>
                </c:pt>
                <c:pt idx="44">
                  <c:v>66.400000000000006</c:v>
                </c:pt>
                <c:pt idx="45">
                  <c:v>65.006299999999996</c:v>
                </c:pt>
                <c:pt idx="46" formatCode="General">
                  <c:v>66.98</c:v>
                </c:pt>
                <c:pt idx="47" formatCode="General">
                  <c:v>66.78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2C4-4898-890C-720C261165D1}"/>
            </c:ext>
          </c:extLst>
        </c:ser>
        <c:ser>
          <c:idx val="0"/>
          <c:order val="4"/>
          <c:tx>
            <c:strRef>
              <c:f>vertrouwen!$A$3</c:f>
              <c:strCache>
                <c:ptCount val="1"/>
                <c:pt idx="0">
                  <c:v>de grote ondernemingen</c:v>
                </c:pt>
              </c:strCache>
            </c:strRef>
          </c:tx>
          <c:spPr>
            <a:ln w="22225"/>
          </c:spPr>
          <c:marker>
            <c:symbol val="none"/>
          </c:marker>
          <c:cat>
            <c:numRef>
              <c:f>vertrouwen!$B$2:$AX$2</c:f>
              <c:numCache>
                <c:formatCode>General</c:formatCode>
                <c:ptCount val="49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vertrouwen!$B$3:$AX$3</c:f>
              <c:numCache>
                <c:formatCode>0.0</c:formatCode>
                <c:ptCount val="49"/>
                <c:pt idx="0">
                  <c:v>67.099169030307294</c:v>
                </c:pt>
                <c:pt idx="1">
                  <c:v>65.012098540334648</c:v>
                </c:pt>
                <c:pt idx="2">
                  <c:v>69.605369863647255</c:v>
                </c:pt>
                <c:pt idx="3">
                  <c:v>68.270352196149261</c:v>
                </c:pt>
                <c:pt idx="4">
                  <c:v>57.782312718872696</c:v>
                </c:pt>
                <c:pt idx="5">
                  <c:v>55.851383030735818</c:v>
                </c:pt>
                <c:pt idx="6">
                  <c:v>66.027446970424435</c:v>
                </c:pt>
                <c:pt idx="7">
                  <c:v>58.744476918859455</c:v>
                </c:pt>
                <c:pt idx="8">
                  <c:v>64.803066655175783</c:v>
                </c:pt>
                <c:pt idx="9">
                  <c:v>60.947148201841927</c:v>
                </c:pt>
                <c:pt idx="10">
                  <c:v>60.756086536870654</c:v>
                </c:pt>
                <c:pt idx="11">
                  <c:v>66.93936592075714</c:v>
                </c:pt>
                <c:pt idx="12">
                  <c:v>66.101296143501528</c:v>
                </c:pt>
                <c:pt idx="13">
                  <c:v>65.398329803415223</c:v>
                </c:pt>
                <c:pt idx="14">
                  <c:v>63.882115806572195</c:v>
                </c:pt>
                <c:pt idx="15">
                  <c:v>70.682676657763537</c:v>
                </c:pt>
                <c:pt idx="16">
                  <c:v>63.969640663192472</c:v>
                </c:pt>
                <c:pt idx="17">
                  <c:v>64.387701105102295</c:v>
                </c:pt>
                <c:pt idx="18">
                  <c:v>58.629800000000003</c:v>
                </c:pt>
                <c:pt idx="19">
                  <c:v>64.037599999999998</c:v>
                </c:pt>
                <c:pt idx="20">
                  <c:v>63.296022546274415</c:v>
                </c:pt>
                <c:pt idx="21">
                  <c:v>63.266446664212204</c:v>
                </c:pt>
                <c:pt idx="22">
                  <c:v>60.777386235200645</c:v>
                </c:pt>
                <c:pt idx="23">
                  <c:v>64.870586063535356</c:v>
                </c:pt>
                <c:pt idx="24">
                  <c:v>66.79064779565185</c:v>
                </c:pt>
                <c:pt idx="25">
                  <c:v>61.150225888101943</c:v>
                </c:pt>
                <c:pt idx="26">
                  <c:v>65.034800691834803</c:v>
                </c:pt>
                <c:pt idx="27">
                  <c:v>64.608402647310868</c:v>
                </c:pt>
                <c:pt idx="28">
                  <c:v>63.454900000000002</c:v>
                </c:pt>
                <c:pt idx="29">
                  <c:v>58.439399999999999</c:v>
                </c:pt>
                <c:pt idx="30">
                  <c:v>62.518900000000002</c:v>
                </c:pt>
                <c:pt idx="31">
                  <c:v>62.3504</c:v>
                </c:pt>
                <c:pt idx="32">
                  <c:v>58.850499999999997</c:v>
                </c:pt>
                <c:pt idx="33">
                  <c:v>55.592500000000001</c:v>
                </c:pt>
                <c:pt idx="34">
                  <c:v>61.209699999999998</c:v>
                </c:pt>
                <c:pt idx="35">
                  <c:v>58.676699999999997</c:v>
                </c:pt>
                <c:pt idx="36">
                  <c:v>60.317100000000003</c:v>
                </c:pt>
                <c:pt idx="37">
                  <c:v>63.914400000000001</c:v>
                </c:pt>
                <c:pt idx="38">
                  <c:v>63.518000000000001</c:v>
                </c:pt>
                <c:pt idx="39">
                  <c:v>63.904400000000003</c:v>
                </c:pt>
                <c:pt idx="40">
                  <c:v>63.512599999999999</c:v>
                </c:pt>
                <c:pt idx="41">
                  <c:v>61.959000000000003</c:v>
                </c:pt>
                <c:pt idx="42">
                  <c:v>65.09</c:v>
                </c:pt>
                <c:pt idx="43">
                  <c:v>60.43</c:v>
                </c:pt>
                <c:pt idx="44">
                  <c:v>58.04</c:v>
                </c:pt>
                <c:pt idx="45">
                  <c:v>57.099600000000002</c:v>
                </c:pt>
                <c:pt idx="46" formatCode="General">
                  <c:v>62.23</c:v>
                </c:pt>
                <c:pt idx="47" formatCode="General">
                  <c:v>62.19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52C4-4898-890C-720C261165D1}"/>
            </c:ext>
          </c:extLst>
        </c:ser>
        <c:ser>
          <c:idx val="5"/>
          <c:order val="5"/>
          <c:tx>
            <c:strRef>
              <c:f>vertrouwen!$A$8</c:f>
              <c:strCache>
                <c:ptCount val="1"/>
                <c:pt idx="0">
                  <c:v>de Tweede Kamer</c:v>
                </c:pt>
              </c:strCache>
            </c:strRef>
          </c:tx>
          <c:spPr>
            <a:ln w="22225"/>
          </c:spPr>
          <c:marker>
            <c:symbol val="none"/>
          </c:marker>
          <c:cat>
            <c:numRef>
              <c:f>vertrouwen!$B$2:$AX$2</c:f>
              <c:numCache>
                <c:formatCode>General</c:formatCode>
                <c:ptCount val="49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vertrouwen!$B$8:$AX$8</c:f>
              <c:numCache>
                <c:formatCode>0.0</c:formatCode>
                <c:ptCount val="49"/>
                <c:pt idx="0">
                  <c:v>53.013807111144196</c:v>
                </c:pt>
                <c:pt idx="1">
                  <c:v>52.530495928484477</c:v>
                </c:pt>
                <c:pt idx="2">
                  <c:v>50.515900448069345</c:v>
                </c:pt>
                <c:pt idx="3">
                  <c:v>59.243988102910031</c:v>
                </c:pt>
                <c:pt idx="4">
                  <c:v>60.736919337483528</c:v>
                </c:pt>
                <c:pt idx="5">
                  <c:v>58.031456096560802</c:v>
                </c:pt>
                <c:pt idx="6">
                  <c:v>56.705802964024144</c:v>
                </c:pt>
                <c:pt idx="7">
                  <c:v>55.459960920363557</c:v>
                </c:pt>
                <c:pt idx="8">
                  <c:v>55.182728359201683</c:v>
                </c:pt>
                <c:pt idx="9">
                  <c:v>50.368861719950864</c:v>
                </c:pt>
                <c:pt idx="10">
                  <c:v>50.993085648952572</c:v>
                </c:pt>
                <c:pt idx="11">
                  <c:v>56.417342824055325</c:v>
                </c:pt>
                <c:pt idx="12">
                  <c:v>58.103757369382272</c:v>
                </c:pt>
                <c:pt idx="13">
                  <c:v>61.346227781488423</c:v>
                </c:pt>
                <c:pt idx="14">
                  <c:v>57.467487262647545</c:v>
                </c:pt>
                <c:pt idx="15">
                  <c:v>55.360185669448363</c:v>
                </c:pt>
                <c:pt idx="16">
                  <c:v>55.510973763409829</c:v>
                </c:pt>
                <c:pt idx="17">
                  <c:v>53.111582783302111</c:v>
                </c:pt>
                <c:pt idx="18">
                  <c:v>45.207099999999997</c:v>
                </c:pt>
                <c:pt idx="19">
                  <c:v>56.777999999999999</c:v>
                </c:pt>
                <c:pt idx="20">
                  <c:v>53.284522214668556</c:v>
                </c:pt>
                <c:pt idx="21">
                  <c:v>50.946439203461033</c:v>
                </c:pt>
                <c:pt idx="22">
                  <c:v>44.913711571724058</c:v>
                </c:pt>
                <c:pt idx="23">
                  <c:v>44.378040705894648</c:v>
                </c:pt>
                <c:pt idx="24">
                  <c:v>47.578277683512873</c:v>
                </c:pt>
                <c:pt idx="25">
                  <c:v>49.497252651690104</c:v>
                </c:pt>
                <c:pt idx="26">
                  <c:v>54.317216032943534</c:v>
                </c:pt>
                <c:pt idx="27">
                  <c:v>55.473645022901096</c:v>
                </c:pt>
                <c:pt idx="28">
                  <c:v>51.295099999999998</c:v>
                </c:pt>
                <c:pt idx="29">
                  <c:v>47.3003</c:v>
                </c:pt>
                <c:pt idx="30">
                  <c:v>49.700099999999999</c:v>
                </c:pt>
                <c:pt idx="31">
                  <c:v>46.005299999999998</c:v>
                </c:pt>
                <c:pt idx="32">
                  <c:v>47.766199999999998</c:v>
                </c:pt>
                <c:pt idx="33">
                  <c:v>44.515000000000001</c:v>
                </c:pt>
                <c:pt idx="34">
                  <c:v>49.439700000000002</c:v>
                </c:pt>
                <c:pt idx="35">
                  <c:v>51.8887</c:v>
                </c:pt>
                <c:pt idx="36">
                  <c:v>48.199199999999998</c:v>
                </c:pt>
                <c:pt idx="37">
                  <c:v>54.3125</c:v>
                </c:pt>
                <c:pt idx="38">
                  <c:v>51.578600000000002</c:v>
                </c:pt>
                <c:pt idx="39">
                  <c:v>50.992800000000003</c:v>
                </c:pt>
                <c:pt idx="40">
                  <c:v>59.258200000000002</c:v>
                </c:pt>
                <c:pt idx="41">
                  <c:v>57.897399999999998</c:v>
                </c:pt>
                <c:pt idx="42">
                  <c:v>57.78</c:v>
                </c:pt>
                <c:pt idx="43">
                  <c:v>54.33</c:v>
                </c:pt>
                <c:pt idx="44">
                  <c:v>54.78</c:v>
                </c:pt>
                <c:pt idx="45">
                  <c:v>55.0777</c:v>
                </c:pt>
                <c:pt idx="46" formatCode="General">
                  <c:v>59.04</c:v>
                </c:pt>
                <c:pt idx="47" formatCode="General">
                  <c:v>57.37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52C4-4898-890C-720C261165D1}"/>
            </c:ext>
          </c:extLst>
        </c:ser>
        <c:ser>
          <c:idx val="6"/>
          <c:order val="6"/>
          <c:tx>
            <c:strRef>
              <c:f>vertrouwen!$A$9</c:f>
              <c:strCache>
                <c:ptCount val="1"/>
                <c:pt idx="0">
                  <c:v>de regering</c:v>
                </c:pt>
              </c:strCache>
            </c:strRef>
          </c:tx>
          <c:spPr>
            <a:ln w="22225"/>
          </c:spPr>
          <c:marker>
            <c:symbol val="none"/>
          </c:marker>
          <c:cat>
            <c:numRef>
              <c:f>vertrouwen!$B$2:$AX$2</c:f>
              <c:numCache>
                <c:formatCode>General</c:formatCode>
                <c:ptCount val="49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</c:numCache>
            </c:numRef>
          </c:cat>
          <c:val>
            <c:numRef>
              <c:f>vertrouwen!$B$9:$AX$9</c:f>
              <c:numCache>
                <c:formatCode>0.0</c:formatCode>
                <c:ptCount val="49"/>
                <c:pt idx="0">
                  <c:v>50.195720724006371</c:v>
                </c:pt>
                <c:pt idx="1">
                  <c:v>47.097498425153475</c:v>
                </c:pt>
                <c:pt idx="2">
                  <c:v>46.38586489957008</c:v>
                </c:pt>
                <c:pt idx="3">
                  <c:v>57.377603022497397</c:v>
                </c:pt>
                <c:pt idx="4">
                  <c:v>59.339810853390141</c:v>
                </c:pt>
                <c:pt idx="5">
                  <c:v>54.562389779236746</c:v>
                </c:pt>
                <c:pt idx="6">
                  <c:v>53.387407515476532</c:v>
                </c:pt>
                <c:pt idx="7">
                  <c:v>52.890157789102751</c:v>
                </c:pt>
                <c:pt idx="8">
                  <c:v>51.632420595540715</c:v>
                </c:pt>
                <c:pt idx="9">
                  <c:v>45.558298498351405</c:v>
                </c:pt>
                <c:pt idx="10">
                  <c:v>45.656864416774596</c:v>
                </c:pt>
                <c:pt idx="11">
                  <c:v>51.562391859626693</c:v>
                </c:pt>
                <c:pt idx="12">
                  <c:v>52.714334965939585</c:v>
                </c:pt>
                <c:pt idx="13">
                  <c:v>55.584626538314112</c:v>
                </c:pt>
                <c:pt idx="14">
                  <c:v>53.778548808743636</c:v>
                </c:pt>
                <c:pt idx="15">
                  <c:v>52.089263884722982</c:v>
                </c:pt>
                <c:pt idx="16">
                  <c:v>51.466679262885037</c:v>
                </c:pt>
                <c:pt idx="17">
                  <c:v>46.555447444245935</c:v>
                </c:pt>
                <c:pt idx="18">
                  <c:v>41.167000000000002</c:v>
                </c:pt>
                <c:pt idx="19">
                  <c:v>56.862000000000002</c:v>
                </c:pt>
                <c:pt idx="20">
                  <c:v>50.891488329534589</c:v>
                </c:pt>
                <c:pt idx="21">
                  <c:v>47.711828714335965</c:v>
                </c:pt>
                <c:pt idx="22">
                  <c:v>39.478699044186449</c:v>
                </c:pt>
                <c:pt idx="23">
                  <c:v>39.964352311053915</c:v>
                </c:pt>
                <c:pt idx="24">
                  <c:v>44.056375004079506</c:v>
                </c:pt>
                <c:pt idx="25">
                  <c:v>44.173539866184491</c:v>
                </c:pt>
                <c:pt idx="26">
                  <c:v>50.648844308306067</c:v>
                </c:pt>
                <c:pt idx="27">
                  <c:v>53.957485595211303</c:v>
                </c:pt>
                <c:pt idx="28">
                  <c:v>47.508299999999998</c:v>
                </c:pt>
                <c:pt idx="29">
                  <c:v>43.073</c:v>
                </c:pt>
                <c:pt idx="30">
                  <c:v>46.058300000000003</c:v>
                </c:pt>
                <c:pt idx="31">
                  <c:v>44.127600000000001</c:v>
                </c:pt>
                <c:pt idx="32">
                  <c:v>44.158299999999997</c:v>
                </c:pt>
                <c:pt idx="33">
                  <c:v>40.709699999999998</c:v>
                </c:pt>
                <c:pt idx="34">
                  <c:v>47.382199999999997</c:v>
                </c:pt>
                <c:pt idx="35">
                  <c:v>50.169499999999999</c:v>
                </c:pt>
                <c:pt idx="36">
                  <c:v>47.083799999999997</c:v>
                </c:pt>
                <c:pt idx="37">
                  <c:v>54.0045</c:v>
                </c:pt>
                <c:pt idx="38">
                  <c:v>48.608800000000002</c:v>
                </c:pt>
                <c:pt idx="39">
                  <c:v>49.667000000000002</c:v>
                </c:pt>
                <c:pt idx="40">
                  <c:v>55.833300000000001</c:v>
                </c:pt>
                <c:pt idx="41">
                  <c:v>56.946100000000001</c:v>
                </c:pt>
                <c:pt idx="42">
                  <c:v>56.08</c:v>
                </c:pt>
                <c:pt idx="43">
                  <c:v>51.7</c:v>
                </c:pt>
                <c:pt idx="44">
                  <c:v>51.67</c:v>
                </c:pt>
                <c:pt idx="45">
                  <c:v>52.409100000000002</c:v>
                </c:pt>
                <c:pt idx="46" formatCode="General">
                  <c:v>57.28</c:v>
                </c:pt>
                <c:pt idx="47" formatCode="General">
                  <c:v>51.72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52C4-4898-890C-720C26116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3255296"/>
        <c:axId val="175336832"/>
      </c:lineChart>
      <c:catAx>
        <c:axId val="173255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5400000" vert="horz"/>
          <a:lstStyle/>
          <a:p>
            <a:pPr>
              <a:defRPr/>
            </a:pPr>
            <a:endParaRPr lang="nl-NL"/>
          </a:p>
        </c:txPr>
        <c:crossAx val="175336832"/>
        <c:crosses val="autoZero"/>
        <c:auto val="1"/>
        <c:lblAlgn val="ctr"/>
        <c:lblOffset val="100"/>
        <c:noMultiLvlLbl val="0"/>
      </c:catAx>
      <c:valAx>
        <c:axId val="175336832"/>
        <c:scaling>
          <c:orientation val="minMax"/>
          <c:max val="80"/>
          <c:min val="3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73255296"/>
        <c:crosses val="autoZero"/>
        <c:crossBetween val="between"/>
        <c:majorUnit val="10"/>
      </c:valAx>
    </c:plotArea>
    <c:legend>
      <c:legendPos val="b"/>
      <c:layout>
        <c:manualLayout>
          <c:xMode val="edge"/>
          <c:yMode val="edge"/>
          <c:x val="2.0254078018007667E-2"/>
          <c:y val="0.91199401009859371"/>
          <c:w val="0.95949173106751606"/>
          <c:h val="7.6402611643304849E-2"/>
        </c:manualLayout>
      </c:layout>
      <c:overlay val="0"/>
      <c:txPr>
        <a:bodyPr/>
        <a:lstStyle/>
        <a:p>
          <a:pPr>
            <a:defRPr sz="1400"/>
          </a:pPr>
          <a:endParaRPr lang="nl-NL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nl-NL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639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7147" y="0"/>
            <a:ext cx="2951639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F9D38-3B30-47C2-8F3C-B32A0C833954}" type="datetimeFigureOut">
              <a:rPr lang="nl-NL" smtClean="0"/>
              <a:t>10-02-2020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44117"/>
            <a:ext cx="2951639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7147" y="9444117"/>
            <a:ext cx="2951639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19666-BD55-499F-B46E-98F9E07122D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3805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7637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AAF4B7A-03C5-4ED5-B918-391055129844}" type="datetimeFigureOut">
              <a:rPr lang="nl-NL"/>
              <a:pPr>
                <a:defRPr/>
              </a:pPr>
              <a:t>10-02-2020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1038" y="4722695"/>
            <a:ext cx="544830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7637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D71ADF8-203F-4F53-ADC9-8659C39FC83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976829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/>
              <a:pPr>
                <a:defRPr/>
              </a:pPr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4593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Paar</a:t>
            </a:r>
            <a:r>
              <a:rPr lang="nl-NL" baseline="0" dirty="0"/>
              <a:t> prioriteiten langslopen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nl-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156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nl-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229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jdelijke aanduiding voor dia-afbeelding 1">
            <a:extLst>
              <a:ext uri="{FF2B5EF4-FFF2-40B4-BE49-F238E27FC236}">
                <a16:creationId xmlns:a16="http://schemas.microsoft.com/office/drawing/2014/main" id="{5869C384-BB0E-488D-A9C0-89E9289DA1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Tijdelijke aanduiding voor notities 2">
            <a:extLst>
              <a:ext uri="{FF2B5EF4-FFF2-40B4-BE49-F238E27FC236}">
                <a16:creationId xmlns:a16="http://schemas.microsoft.com/office/drawing/2014/main" id="{FACBE2EC-D999-49C1-85F1-A03BBF6CD2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Bron: Eurobarometer 92.3 (november 2019): terugblikkend voor het eigen leven (ontkenning – bevestiging dat levenskwaliteit van zichzelf ‘vroeger’  beter was + momentaan voor het land: gaat goede kant op – gaat verkeerde kant op</a:t>
            </a:r>
          </a:p>
          <a:p>
            <a:endParaRPr lang="nl-NL" altLang="nl-NL" dirty="0"/>
          </a:p>
        </p:txBody>
      </p:sp>
      <p:sp>
        <p:nvSpPr>
          <p:cNvPr id="29700" name="Tijdelijke aanduiding voor dianummer 3">
            <a:extLst>
              <a:ext uri="{FF2B5EF4-FFF2-40B4-BE49-F238E27FC236}">
                <a16:creationId xmlns:a16="http://schemas.microsoft.com/office/drawing/2014/main" id="{42AB23E9-C96E-4CA6-BA9F-C6494D85B1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0929FE-BF26-41CC-BE7D-B74BD9675171}" type="slidenum">
              <a:rPr kumimoji="0" lang="nl-NL" altLang="nl-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nl-NL" alt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404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jdelijke aanduiding voor dia-afbeelding 1">
            <a:extLst>
              <a:ext uri="{FF2B5EF4-FFF2-40B4-BE49-F238E27FC236}">
                <a16:creationId xmlns:a16="http://schemas.microsoft.com/office/drawing/2014/main" id="{5869C384-BB0E-488D-A9C0-89E9289DA1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Tijdelijke aanduiding voor notities 2">
            <a:extLst>
              <a:ext uri="{FF2B5EF4-FFF2-40B4-BE49-F238E27FC236}">
                <a16:creationId xmlns:a16="http://schemas.microsoft.com/office/drawing/2014/main" id="{FACBE2EC-D999-49C1-85F1-A03BBF6CD2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COB t/m 2019/3</a:t>
            </a:r>
          </a:p>
          <a:p>
            <a:endParaRPr lang="nl-NL" altLang="nl-NL" dirty="0"/>
          </a:p>
        </p:txBody>
      </p:sp>
      <p:sp>
        <p:nvSpPr>
          <p:cNvPr id="29700" name="Tijdelijke aanduiding voor dianummer 3">
            <a:extLst>
              <a:ext uri="{FF2B5EF4-FFF2-40B4-BE49-F238E27FC236}">
                <a16:creationId xmlns:a16="http://schemas.microsoft.com/office/drawing/2014/main" id="{42AB23E9-C96E-4CA6-BA9F-C6494D85B1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0929FE-BF26-41CC-BE7D-B74BD9675171}" type="slidenum">
              <a:rPr kumimoji="0" lang="nl-NL" altLang="nl-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nl-NL" alt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652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jdelijke aanduiding voor dia-afbeelding 1">
            <a:extLst>
              <a:ext uri="{FF2B5EF4-FFF2-40B4-BE49-F238E27FC236}">
                <a16:creationId xmlns:a16="http://schemas.microsoft.com/office/drawing/2014/main" id="{5869C384-BB0E-488D-A9C0-89E9289DA1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Tijdelijke aanduiding voor notities 2">
            <a:extLst>
              <a:ext uri="{FF2B5EF4-FFF2-40B4-BE49-F238E27FC236}">
                <a16:creationId xmlns:a16="http://schemas.microsoft.com/office/drawing/2014/main" id="{FACBE2EC-D999-49C1-85F1-A03BBF6CD2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COB t/m 2019/3</a:t>
            </a:r>
          </a:p>
          <a:p>
            <a:endParaRPr lang="nl-NL" altLang="nl-NL" dirty="0"/>
          </a:p>
        </p:txBody>
      </p:sp>
      <p:sp>
        <p:nvSpPr>
          <p:cNvPr id="29700" name="Tijdelijke aanduiding voor dianummer 3">
            <a:extLst>
              <a:ext uri="{FF2B5EF4-FFF2-40B4-BE49-F238E27FC236}">
                <a16:creationId xmlns:a16="http://schemas.microsoft.com/office/drawing/2014/main" id="{42AB23E9-C96E-4CA6-BA9F-C6494D85B1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0929FE-BF26-41CC-BE7D-B74BD9675171}" type="slidenum">
              <a:rPr kumimoji="0" lang="nl-NL" altLang="nl-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nl-NL" alt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6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740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/>
              <a:pPr>
                <a:defRPr/>
              </a:pPr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4562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/>
              <a:pPr>
                <a:defRPr/>
              </a:pPr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4562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56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240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nl-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36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dirty="0"/>
              <a:t>EB89.1 voorjaar 2018 15+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  <a:p>
            <a:pPr algn="just">
              <a:spcAft>
                <a:spcPts val="0"/>
              </a:spcAft>
            </a:pPr>
            <a:r>
              <a:rPr lang="nl-NL" sz="1200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‘</a:t>
            </a:r>
            <a:r>
              <a:rPr lang="nl-NL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Zou u voor elk van de volgende zaken kunnen zeggen of die bij u een zeer positief, tamelijk positief, tamelijk negatief of zeer negatief beeld oproept?’ 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500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dirty="0"/>
              <a:t>EVS 2017/18, 18+, percentages heel en tamelijk veel vertrouwen. Totale steekproef per land (en daarom voor Nederland afwijkend van volgende grafiek met alleen mondeling.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dirty="0"/>
              <a:t>Volgorde van afnemend vertrouwen in vakbonden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dirty="0"/>
              <a:t>Gemiddelden voor de 24 landen: vakbonden 39%,  politieke partijen 17% en milieuorganisaties 55%.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040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4799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/>
              <a:t>Check COB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683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5048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dirty="0"/>
              <a:t>Ondergrens: ND n=75. Percentages voldoendes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660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nl-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9284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701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5621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Leeftijdsverschillen in vertrouwen nog checken in COB</a:t>
            </a:r>
          </a:p>
          <a:p>
            <a:endParaRPr lang="nl-NL" dirty="0"/>
          </a:p>
          <a:p>
            <a:r>
              <a:rPr lang="nl-NL" dirty="0"/>
              <a:t>Met publieksonderzoek kun je nog wel doorgaan op legitimiteit, representatie, overlegmechanismen etc. maar niet op mobilisatie, ledenwerving en –binding, laat staan verdienmodellen van organisaties.</a:t>
            </a:r>
          </a:p>
          <a:p>
            <a:endParaRPr lang="nl-NL" dirty="0"/>
          </a:p>
          <a:p>
            <a:r>
              <a:rPr lang="nl-NL" dirty="0"/>
              <a:t>Verdere literatuur: </a:t>
            </a:r>
            <a:r>
              <a:rPr lang="nl-NL" dirty="0" err="1"/>
              <a:t>Chaison</a:t>
            </a:r>
            <a:r>
              <a:rPr lang="nl-NL" dirty="0"/>
              <a:t> &amp; </a:t>
            </a:r>
            <a:r>
              <a:rPr lang="nl-NL" dirty="0" err="1"/>
              <a:t>Bigelow</a:t>
            </a:r>
            <a:r>
              <a:rPr lang="nl-NL" dirty="0"/>
              <a:t> over legitimiteit</a:t>
            </a:r>
          </a:p>
          <a:p>
            <a:endParaRPr lang="nl-NL" dirty="0"/>
          </a:p>
          <a:p>
            <a:r>
              <a:rPr lang="nl-NL" dirty="0" err="1"/>
              <a:t>Natali</a:t>
            </a:r>
            <a:r>
              <a:rPr lang="nl-NL" dirty="0"/>
              <a:t> over strategische zoektocht van Europese vakorganisaties</a:t>
            </a:r>
          </a:p>
          <a:p>
            <a:endParaRPr lang="nl-NL" dirty="0"/>
          </a:p>
          <a:p>
            <a:r>
              <a:rPr lang="nl-NL" dirty="0"/>
              <a:t>Over rol van vakbonden bij organisatie van onvrede, relatie met nieuwe protestbewegingen </a:t>
            </a:r>
            <a:r>
              <a:rPr lang="nl-NL" dirty="0" err="1"/>
              <a:t>etc</a:t>
            </a:r>
            <a:r>
              <a:rPr lang="nl-NL" dirty="0"/>
              <a:t>: </a:t>
            </a:r>
            <a:r>
              <a:rPr lang="nl-NL" dirty="0" err="1"/>
              <a:t>Mathers</a:t>
            </a:r>
            <a:r>
              <a:rPr lang="nl-NL" dirty="0"/>
              <a:t> et al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theory</a:t>
            </a:r>
            <a:r>
              <a:rPr lang="nl-NL"/>
              <a:t> …. 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71ADF8-203F-4F53-ADC9-8659C39FC838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4512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1ADF8-203F-4F53-ADC9-8659C39FC838}" type="slidenum">
              <a:rPr lang="nl-NL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nl-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15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pTitel"/>
          <p:cNvSpPr>
            <a:spLocks noGrp="1"/>
          </p:cNvSpPr>
          <p:nvPr>
            <p:ph type="title"/>
          </p:nvPr>
        </p:nvSpPr>
        <p:spPr>
          <a:xfrm>
            <a:off x="4924425" y="2447925"/>
            <a:ext cx="3600450" cy="94297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shpTekst"/>
          <p:cNvSpPr>
            <a:spLocks noGrp="1"/>
          </p:cNvSpPr>
          <p:nvPr>
            <p:ph idx="1"/>
          </p:nvPr>
        </p:nvSpPr>
        <p:spPr bwMode="auto">
          <a:xfrm>
            <a:off x="4910138" y="3484563"/>
            <a:ext cx="3600450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shpBeeldmerk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C948B-D4F5-404A-943B-876FA9AEF43B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pTitel"/>
          <p:cNvSpPr>
            <a:spLocks noGrp="1"/>
          </p:cNvSpPr>
          <p:nvPr>
            <p:ph type="title"/>
          </p:nvPr>
        </p:nvSpPr>
        <p:spPr>
          <a:xfrm>
            <a:off x="4924425" y="2454275"/>
            <a:ext cx="3600450" cy="576263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9" name="shpTekst"/>
          <p:cNvSpPr>
            <a:spLocks noGrp="1"/>
          </p:cNvSpPr>
          <p:nvPr>
            <p:ph idx="1"/>
          </p:nvPr>
        </p:nvSpPr>
        <p:spPr bwMode="auto">
          <a:xfrm>
            <a:off x="4924425" y="3154363"/>
            <a:ext cx="36004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234000" indent="-234000">
              <a:buFont typeface="Arial" pitchFamily="34" charset="0"/>
              <a:buChar char="•"/>
              <a:defRPr sz="1800"/>
            </a:lvl1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shpBeeldmerk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8FB5F-3AD4-48EC-8C94-B57EEE7A01EF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cijf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pTitel"/>
          <p:cNvSpPr>
            <a:spLocks noGrp="1"/>
          </p:cNvSpPr>
          <p:nvPr>
            <p:ph type="title"/>
          </p:nvPr>
        </p:nvSpPr>
        <p:spPr>
          <a:xfrm>
            <a:off x="4924425" y="2454275"/>
            <a:ext cx="3600450" cy="576263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7" name="shpTekst"/>
          <p:cNvSpPr>
            <a:spLocks noGrp="1"/>
          </p:cNvSpPr>
          <p:nvPr>
            <p:ph idx="1"/>
          </p:nvPr>
        </p:nvSpPr>
        <p:spPr bwMode="auto">
          <a:xfrm>
            <a:off x="4924425" y="3154363"/>
            <a:ext cx="36004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234000" indent="-234000">
              <a:buFont typeface="+mj-lt"/>
              <a:buAutoNum type="arabicPeriod"/>
              <a:defRPr sz="1800"/>
            </a:lvl1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shpBeeldmerk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1D38C-A8B4-4424-A319-6609676AA8B3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let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pTitel"/>
          <p:cNvSpPr>
            <a:spLocks noGrp="1"/>
          </p:cNvSpPr>
          <p:nvPr>
            <p:ph type="title"/>
          </p:nvPr>
        </p:nvSpPr>
        <p:spPr>
          <a:xfrm>
            <a:off x="4924425" y="2454275"/>
            <a:ext cx="3600450" cy="576263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7" name="shpTekst"/>
          <p:cNvSpPr>
            <a:spLocks noGrp="1"/>
          </p:cNvSpPr>
          <p:nvPr>
            <p:ph idx="1"/>
          </p:nvPr>
        </p:nvSpPr>
        <p:spPr bwMode="auto">
          <a:xfrm>
            <a:off x="4924425" y="3154363"/>
            <a:ext cx="36004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234000" indent="-234000">
              <a:buFont typeface="+mj-lt"/>
              <a:buAutoNum type="alphaLcPeriod"/>
              <a:defRPr sz="1800"/>
            </a:lvl1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shpBeeldmerk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E7326-6FCC-4B1F-898C-0C036F080863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24362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34183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0214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0500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8769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47991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2675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50629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305490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192966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791271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069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39246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41695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37926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27688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343705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38351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8862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41314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>
            <a:extLst>
              <a:ext uri="{FF2B5EF4-FFF2-40B4-BE49-F238E27FC236}">
                <a16:creationId xmlns:a16="http://schemas.microsoft.com/office/drawing/2014/main" id="{4B9C18AF-6F37-4117-B95B-9441AFE8A5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Voettekst">
            <a:extLst>
              <a:ext uri="{FF2B5EF4-FFF2-40B4-BE49-F238E27FC236}">
                <a16:creationId xmlns:a16="http://schemas.microsoft.com/office/drawing/2014/main" id="{3C4544B6-4720-4942-B856-5B9EE7B641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6" name="shpPagina">
            <a:extLst>
              <a:ext uri="{FF2B5EF4-FFF2-40B4-BE49-F238E27FC236}">
                <a16:creationId xmlns:a16="http://schemas.microsoft.com/office/drawing/2014/main" id="{12CB6D4B-94A4-444C-889A-4AFACECD50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68D17-AAC0-48A8-AC1D-70541BB6A35E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1929818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8419642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00000"/>
            <a:ext cx="4129200" cy="4273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83600" y="1800000"/>
            <a:ext cx="4129200" cy="4273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5A3ABF-BF8A-401B-8EF5-124FAE9852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773F58-80D4-4964-8EB4-A1DD01E0FF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848FC4-EFE9-476A-A215-4C7A23E659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DA4B84-9E35-42BE-A0A3-6153CEE4CF83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6925224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071545"/>
            <a:ext cx="4572000" cy="525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BC85A-2A5A-4632-BD31-51683A8DB6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78602-7A99-41E7-BE6C-2D7C010362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1159CA-8288-4EA9-AB70-AB0E2A108C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F578B59-77F0-44C0-936A-FE076192C4BA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7789659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071544"/>
            <a:ext cx="4572000" cy="525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5843A2-C5DC-4A8B-B89F-76233AFB58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798778-1326-4511-98AC-43914C3FB0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F922F7-1BA4-4747-B55B-CC7D43762D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D2EE081-A0E5-4489-9F12-9C83DBAABE9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0664150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65895D-65E5-4CED-A844-03BD55C99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29B26156-C8FD-4756-B7F0-F871EA22B656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BEDC43-5742-4965-8077-CCA426AE5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4C9D71D-0E9C-4AFA-B7AE-28488243DBBC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E50A49-E5FE-4F8E-BF95-52F97742D71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9157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>
            <a:extLst>
              <a:ext uri="{FF2B5EF4-FFF2-40B4-BE49-F238E27FC236}">
                <a16:creationId xmlns:a16="http://schemas.microsoft.com/office/drawing/2014/main" id="{B07EDCBE-0E63-46E3-9B4E-BF17550ED9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Voettekst">
            <a:extLst>
              <a:ext uri="{FF2B5EF4-FFF2-40B4-BE49-F238E27FC236}">
                <a16:creationId xmlns:a16="http://schemas.microsoft.com/office/drawing/2014/main" id="{1651ACB6-F058-431D-936A-5F2177480A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6" name="shpPagina">
            <a:extLst>
              <a:ext uri="{FF2B5EF4-FFF2-40B4-BE49-F238E27FC236}">
                <a16:creationId xmlns:a16="http://schemas.microsoft.com/office/drawing/2014/main" id="{6CEC968F-06D9-4331-BA7B-440FCD1ED3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4C5D2-B830-4936-AF1D-E4A4CBFBD132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3348820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8419642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00000"/>
            <a:ext cx="4129200" cy="4273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83600" y="1800000"/>
            <a:ext cx="4129200" cy="4273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FCE7EE-ADAC-48AA-A21B-7715CC5C76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CE98FF-A6BE-4C7C-95A6-770CF729FF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08BBF7-9C32-4809-AB78-88990624F8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2B899-1F80-43A8-9861-582E37D40E86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32442706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071545"/>
            <a:ext cx="4572000" cy="525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CD5C38-BC33-49A3-9862-8EB066E7AB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57CE0E-8BB5-4A34-B1CF-AFE0A1EBC7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F8652C-16AE-49A6-A3E6-18FD5DB361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FED90-35E5-41BB-825E-F952213013E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5758219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071544"/>
            <a:ext cx="4572000" cy="525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295413-719F-402F-916E-E888CB8A4B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D06E40-97F0-41AE-BEDF-D42033DC4F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376FC7-BD52-4A0A-871F-6B374AE90F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0E7B3-8288-4259-BCA6-4393A56B318F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170880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6">
            <a:extLst>
              <a:ext uri="{FF2B5EF4-FFF2-40B4-BE49-F238E27FC236}">
                <a16:creationId xmlns:a16="http://schemas.microsoft.com/office/drawing/2014/main" id="{B3CD6651-07CA-41F5-B35B-D00D670F807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9588"/>
            <a:chOff x="0" y="0"/>
            <a:chExt cx="5760" cy="4321"/>
          </a:xfrm>
        </p:grpSpPr>
        <p:sp>
          <p:nvSpPr>
            <p:cNvPr id="5" name="Rectangle 8">
              <a:extLst>
                <a:ext uri="{FF2B5EF4-FFF2-40B4-BE49-F238E27FC236}">
                  <a16:creationId xmlns:a16="http://schemas.microsoft.com/office/drawing/2014/main" id="{CFC74825-5039-4749-A491-0BE8C70789C0}"/>
                </a:ext>
              </a:extLst>
            </p:cNvPr>
            <p:cNvSpPr>
              <a:spLocks noChangeArrowheads="1"/>
            </p:cNvSpPr>
            <p:nvPr/>
          </p:nvSpPr>
          <p:spPr bwMode="black">
            <a:xfrm>
              <a:off x="0" y="720"/>
              <a:ext cx="5760" cy="192"/>
            </a:xfrm>
            <a:prstGeom prst="rect">
              <a:avLst/>
            </a:prstGeom>
            <a:solidFill>
              <a:srgbClr val="B386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CF34FF4-9AF6-4CD4-BFE2-437232A07010}"/>
                </a:ext>
              </a:extLst>
            </p:cNvPr>
            <p:cNvSpPr>
              <a:spLocks noChangeArrowheads="1"/>
            </p:cNvSpPr>
            <p:nvPr/>
          </p:nvSpPr>
          <p:spPr bwMode="white">
            <a:xfrm>
              <a:off x="0" y="784"/>
              <a:ext cx="5760" cy="3537"/>
            </a:xfrm>
            <a:prstGeom prst="rect">
              <a:avLst/>
            </a:prstGeom>
            <a:solidFill>
              <a:srgbClr val="0030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0CDA0C-6382-4440-A19B-A938C3D6F935}"/>
                </a:ext>
              </a:extLst>
            </p:cNvPr>
            <p:cNvSpPr>
              <a:spLocks noChangeArrowheads="1"/>
            </p:cNvSpPr>
            <p:nvPr/>
          </p:nvSpPr>
          <p:spPr bwMode="white">
            <a:xfrm>
              <a:off x="0" y="0"/>
              <a:ext cx="5760" cy="766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pic>
          <p:nvPicPr>
            <p:cNvPr id="8" name="Picture 13" descr="E:\ruud\My Documents\ppbackground\1#UvT_eng_PMS1200.bmp">
              <a:extLst>
                <a:ext uri="{FF2B5EF4-FFF2-40B4-BE49-F238E27FC236}">
                  <a16:creationId xmlns:a16="http://schemas.microsoft.com/office/drawing/2014/main" id="{9E1981EF-86A6-4091-BC00-F48C41AE2D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972" y="120"/>
              <a:ext cx="1811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938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685800" y="1524000"/>
            <a:ext cx="7772400" cy="762000"/>
          </a:xfrm>
        </p:spPr>
        <p:txBody>
          <a:bodyPr lIns="91440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371600" y="2509838"/>
            <a:ext cx="6400800" cy="1752600"/>
          </a:xfrm>
        </p:spPr>
        <p:txBody>
          <a:bodyPr lIns="91440"/>
          <a:lstStyle>
            <a:lvl1pPr marL="0" indent="0" algn="ctr">
              <a:buFontTx/>
              <a:buNone/>
              <a:defRPr sz="2000"/>
            </a:lvl1pPr>
          </a:lstStyle>
          <a:p>
            <a:r>
              <a:rPr lang="en-US"/>
              <a:t>Click to edit Master subtitle style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40883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9B9F5-3E2C-44DA-8328-AE16FD44B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9870A03-8E22-4FA1-8C1F-45F5F618ED86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76418F-7CB1-4DD3-8FFD-5E4CCF5285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5D4404CB-B40A-46BA-A3D3-CDD2D1129AAA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22F2B-5859-4A1C-8472-094F2A8385C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4459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0263D-311D-4BD1-97CD-BA33A6427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58E20E5-9ADB-4987-ADA9-B0F382283750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527981-E1BC-406C-8124-1FF132A703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D572BF63-A67C-4A5C-8C27-CE06C53A6BF9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3F88B4-071A-48BE-94DE-A962735E6CF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9837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2200" y="1066800"/>
            <a:ext cx="32385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53100" y="1066800"/>
            <a:ext cx="32385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F5010F-B9AF-42FA-BD01-40249602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82EACB6-64DA-4813-9F64-2BC43D7CF9FE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5D3529-14CE-40A2-813C-CB95FDCCF9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3B44870D-8AE5-4BCC-A516-638D942050E6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4B3031A-7C66-488C-905C-048DA5D2068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6091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5FE912-AFB2-49C2-8520-13573CEB6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F3FFE97-137D-4642-9554-4DD411924D70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2FAC5D6-5D5A-4225-AAE7-27FF2DE8D4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CB09587D-AD2F-4C43-9C5C-22B38DAB15DC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7E385A-3285-446B-94DA-15BF11F4FDF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188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C74974-AA92-4973-8BD1-CACB6ED96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A21F7D35-CC19-402F-84DB-1D90A32D7F26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EC288-5D6E-4ABD-8634-5D666F41CD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29365A97-20D0-4B41-A8F4-16E3F3F7F05B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E5534-1BC1-4317-AB9E-3BAE39AAB1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740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78ACF0-A6D7-4D80-8EDD-31AE604FC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B00344A-B60D-499E-AFBD-59904D2D8C2B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C69661-FC38-4162-BD79-672B8DA61A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AEF26A4F-AF2E-458B-96D2-7EE47CAFDC0A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F63C14-AFDB-44DB-90CC-B6FA6706C0C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512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253F8-1B78-4E27-85BC-F62A32F03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245DFD8-ABE8-471D-9678-12BE79017C3D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E9C058-6E88-4B05-A2B2-18288B5A2C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813E1558-20FF-403B-9EA1-353B5D33BE70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08D275C-0222-411A-8187-D0680BC2DC7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9601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2BE6BB-CFF1-48DD-AE1F-454BF6BE7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92FEFC1-D929-4549-BE90-644F8A2A7C84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1D09EB-F57E-47CA-AA78-036FA97CF03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7EC1006F-A646-43FF-BBA4-718226752209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4164548-8617-4D5B-9A96-713658DCCC7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36798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39D55-8DBD-45E1-B77C-66CF42796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BBEFC7C-A3F2-4574-8A88-6F338D5B3BAC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7290FD-8EC7-4D4B-AEFE-E5DCF7297C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0005DFCD-22DC-40F6-B700-0E49892B7619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1F28FB-3C9F-41DC-95D0-A5AEFC89E67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4309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34250" y="0"/>
            <a:ext cx="1657350" cy="6096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62200" y="0"/>
            <a:ext cx="4819650" cy="6096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83647-B7FB-4095-8D6C-B8571F59C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0F08202-A65C-46CF-9B82-9EAE8FBCBD09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E71957-7C06-4714-AC36-20C52D733F1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790033F4-4CCF-4474-9DA0-6B4D5AE36AB0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A032C5-54C0-4939-A9F1-B63E6794008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r">
              <a:defRPr b="1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3869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1296A-2C79-4A10-BF5F-6942A58550B5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6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8A11-0681-4940-BC75-FC29223A40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096126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799" y="1263600"/>
            <a:ext cx="8457825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38325"/>
            <a:ext cx="4129200" cy="43719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0" y="1838325"/>
            <a:ext cx="4240800" cy="437197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44EC-DB24-4DB4-808D-4A7DFB38A337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BDC89-530C-4544-A066-5BB60109AC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008116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76350"/>
            <a:ext cx="4235025" cy="49434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72E71-C4F1-4E0B-8855-AF0C884D0E2C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2ED71-AD3F-402C-8893-E6C3B9A190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744194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266824"/>
            <a:ext cx="4235025" cy="493395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9478C-886E-43A2-AFBF-17CF945097F0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6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7" name="shpPagina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2C761-E5B3-4334-89B3-102B1F8DB86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700857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shpDatum">
            <a:extLst>
              <a:ext uri="{FF2B5EF4-FFF2-40B4-BE49-F238E27FC236}">
                <a16:creationId xmlns:a16="http://schemas.microsoft.com/office/drawing/2014/main" id="{0EA4F488-5FFE-4978-A47F-47D9842504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D56A8-8E07-4FB4-85CD-939E385320F5}" type="datetime1">
              <a:rPr lang="nl-NL"/>
              <a:pPr>
                <a:defRPr/>
              </a:pPr>
              <a:t>10-02-2020</a:t>
            </a:fld>
            <a:endParaRPr lang="nl-NL"/>
          </a:p>
        </p:txBody>
      </p:sp>
      <p:sp>
        <p:nvSpPr>
          <p:cNvPr id="5" name="shpVoettekst">
            <a:extLst>
              <a:ext uri="{FF2B5EF4-FFF2-40B4-BE49-F238E27FC236}">
                <a16:creationId xmlns:a16="http://schemas.microsoft.com/office/drawing/2014/main" id="{39C26C32-9883-4F67-80B7-D35E21A0D8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of Social Research | SCP</a:t>
            </a:r>
            <a:endParaRPr lang="nl-NL"/>
          </a:p>
        </p:txBody>
      </p:sp>
      <p:sp>
        <p:nvSpPr>
          <p:cNvPr id="6" name="shpPagina">
            <a:extLst>
              <a:ext uri="{FF2B5EF4-FFF2-40B4-BE49-F238E27FC236}">
                <a16:creationId xmlns:a16="http://schemas.microsoft.com/office/drawing/2014/main" id="{F05F845D-26EB-4E79-B606-8AF6F1633E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27B91-8C06-4CBD-8684-D84C439763EB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586247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8419642" cy="5724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00000"/>
            <a:ext cx="4129200" cy="4273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83600" y="1800000"/>
            <a:ext cx="4129200" cy="4273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3FAE9C0A-5E15-4E45-A61D-DCCB7FCFAA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F0AC6-4D8F-4D72-A229-F695224441C8}" type="datetime1">
              <a:rPr lang="nl-NL"/>
              <a:pPr>
                <a:defRPr/>
              </a:pPr>
              <a:t>10-02-2020</a:t>
            </a:fld>
            <a:endParaRPr lang="nl-NL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E1C8EE8E-95D6-43AD-8989-ACD2A1BFCC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of Social Research | SCP</a:t>
            </a:r>
            <a:endParaRPr lang="nl-NL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493E7220-4896-437B-8B16-F1CD07EEDA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1D7CC-7F80-43C6-B624-2AB0D99B23B6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5908726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hoo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8640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2178000"/>
            <a:ext cx="4129200" cy="4032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071545"/>
            <a:ext cx="4572000" cy="525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4295B792-FA20-462C-9DC0-C89EEED0CB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A8ADD-3971-4F59-8551-E76CD0F480CB}" type="datetime1">
              <a:rPr lang="nl-NL"/>
              <a:pPr>
                <a:defRPr/>
              </a:pPr>
              <a:t>10-02-2020</a:t>
            </a:fld>
            <a:endParaRPr lang="nl-NL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52DCAF2F-FE16-4238-A79D-785C6DE2A2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of Social Research | SCP</a:t>
            </a:r>
            <a:endParaRPr lang="nl-NL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58A16D78-9983-4736-B235-1E9E51C5C8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EEF23-5AB7-4040-AA03-596ADF47938A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60198451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elbalk laag, tekst, afbeelding, grafiek en over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2800" y="1263600"/>
            <a:ext cx="4129200" cy="522326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2800" y="1814400"/>
            <a:ext cx="4129200" cy="43992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5600" y="1071544"/>
            <a:ext cx="4572000" cy="525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nl-NL" dirty="0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0874193A-9700-4C28-98E9-823D878F4B5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3965D-C9E4-499E-B3BE-1841D4189EFC}" type="datetime1">
              <a:rPr lang="nl-NL"/>
              <a:pPr>
                <a:defRPr/>
              </a:pPr>
              <a:t>10-02-2020</a:t>
            </a:fld>
            <a:endParaRPr lang="nl-NL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F0A78B0F-41CF-4DF6-9A5C-E0379930F3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The Netherlands Institute of Social Research | SCP</a:t>
            </a:r>
            <a:endParaRPr lang="nl-NL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E2CD012F-3E40-4C18-AF86-94FB85EBF0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374650" y="6386513"/>
            <a:ext cx="712788" cy="3635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C6B08-E8B2-4655-9A07-B96F2DB4EC9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1569135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pTitel"/>
          <p:cNvSpPr>
            <a:spLocks noGrp="1"/>
          </p:cNvSpPr>
          <p:nvPr>
            <p:ph type="title"/>
          </p:nvPr>
        </p:nvSpPr>
        <p:spPr>
          <a:xfrm>
            <a:off x="4924425" y="2447925"/>
            <a:ext cx="3600450" cy="94297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shpTekst"/>
          <p:cNvSpPr>
            <a:spLocks noGrp="1"/>
          </p:cNvSpPr>
          <p:nvPr>
            <p:ph idx="1"/>
          </p:nvPr>
        </p:nvSpPr>
        <p:spPr bwMode="auto">
          <a:xfrm>
            <a:off x="4910138" y="3484563"/>
            <a:ext cx="3600450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shpBeeldmerk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C948B-D4F5-404A-943B-876FA9AEF43B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5" name="shpVoetteks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  <p:extLst>
      <p:ext uri="{BB962C8B-B14F-4D97-AF65-F5344CB8AC3E}">
        <p14:creationId xmlns:p14="http://schemas.microsoft.com/office/powerpoint/2010/main" val="2985658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6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6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6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21.xml"/><Relationship Id="rId9" Type="http://schemas.openxmlformats.org/officeDocument/2006/relationships/image" Target="../media/image6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png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25.xml"/><Relationship Id="rId9" Type="http://schemas.openxmlformats.org/officeDocument/2006/relationships/image" Target="../media/image6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29.xml"/><Relationship Id="rId9" Type="http://schemas.openxmlformats.org/officeDocument/2006/relationships/image" Target="../media/image6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34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33.xml"/><Relationship Id="rId9" Type="http://schemas.openxmlformats.org/officeDocument/2006/relationships/image" Target="../media/image5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7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8.xml"/><Relationship Id="rId9" Type="http://schemas.openxmlformats.org/officeDocument/2006/relationships/image" Target="../media/image6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5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3.png"/><Relationship Id="rId5" Type="http://schemas.openxmlformats.org/officeDocument/2006/relationships/theme" Target="../theme/theme13.xml"/><Relationship Id="rId4" Type="http://schemas.openxmlformats.org/officeDocument/2006/relationships/slideLayout" Target="../slideLayouts/slideLayout53.xml"/><Relationship Id="rId9" Type="http://schemas.openxmlformats.org/officeDocument/2006/relationships/image" Target="../media/image6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5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58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57.xml"/><Relationship Id="rId9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pKleurvlak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pic>
        <p:nvPicPr>
          <p:cNvPr id="1027" name="Picture 19" descr="w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950" y="771525"/>
            <a:ext cx="4148138" cy="585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Afbeelding 10" descr="RO_SCP_Logo_1_RGB_pos_nl.png"/>
          <p:cNvPicPr>
            <a:picLocks noChangeAspect="1"/>
          </p:cNvPicPr>
          <p:nvPr/>
        </p:nvPicPr>
        <p:blipFill>
          <a:blip r:embed="rId4" cstate="print"/>
          <a:srcRect t="12984"/>
          <a:stretch>
            <a:fillRect/>
          </a:stretch>
        </p:blipFill>
        <p:spPr bwMode="auto">
          <a:xfrm>
            <a:off x="957263" y="0"/>
            <a:ext cx="7235825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kern="1200" spc="-6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2794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2pPr>
      <a:lvl3pPr marL="5588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3pPr>
      <a:lvl4pPr marL="8382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4pPr>
      <a:lvl5pPr marL="11176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pKleurvlak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10" name="shpDatum"/>
          <p:cNvSpPr>
            <a:spLocks noGrp="1"/>
          </p:cNvSpPr>
          <p:nvPr>
            <p:ph type="title"/>
          </p:nvPr>
        </p:nvSpPr>
        <p:spPr>
          <a:xfrm>
            <a:off x="4924425" y="2447925"/>
            <a:ext cx="3600450" cy="94297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2052" name="shpTitel"/>
          <p:cNvSpPr>
            <a:spLocks noGrp="1"/>
          </p:cNvSpPr>
          <p:nvPr>
            <p:ph type="body" idx="1"/>
          </p:nvPr>
        </p:nvSpPr>
        <p:spPr bwMode="auto">
          <a:xfrm>
            <a:off x="4910138" y="3484563"/>
            <a:ext cx="3600450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2053" name="Afbeelding 12" descr="RO_SCP_Logo_1_RGB_pos_nl.png"/>
          <p:cNvPicPr>
            <a:picLocks noChangeAspect="1"/>
          </p:cNvPicPr>
          <p:nvPr/>
        </p:nvPicPr>
        <p:blipFill>
          <a:blip r:embed="rId3" cstate="print"/>
          <a:srcRect t="12984"/>
          <a:stretch>
            <a:fillRect/>
          </a:stretch>
        </p:blipFill>
        <p:spPr bwMode="auto">
          <a:xfrm>
            <a:off x="957263" y="0"/>
            <a:ext cx="7235825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hpBeeldmerk"/>
          <p:cNvSpPr>
            <a:spLocks noGrp="1"/>
          </p:cNvSpPr>
          <p:nvPr>
            <p:ph type="dt" sz="half" idx="2"/>
          </p:nvPr>
        </p:nvSpPr>
        <p:spPr>
          <a:xfrm>
            <a:off x="4900613" y="6507163"/>
            <a:ext cx="3600450" cy="2460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A56630D5-8D83-434A-8646-EEB9964F667E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11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02200" y="6357938"/>
            <a:ext cx="361315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kern="1200" spc="-6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279400" indent="177800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2pPr>
      <a:lvl3pPr marL="558800" indent="355600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3pPr>
      <a:lvl4pPr marL="838200" indent="533400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4pPr>
      <a:lvl5pPr marL="1117600" indent="711200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pKleurvlak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shpBeeldmerk"/>
          <p:cNvSpPr>
            <a:spLocks noGrp="1"/>
          </p:cNvSpPr>
          <p:nvPr>
            <p:ph type="dt" sz="half" idx="2"/>
          </p:nvPr>
        </p:nvSpPr>
        <p:spPr>
          <a:xfrm>
            <a:off x="4900613" y="6507163"/>
            <a:ext cx="3600450" cy="2460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AFBD2781-E7E5-4E1A-B77D-08E2EFE73CD3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13" name="shpDatum"/>
          <p:cNvSpPr>
            <a:spLocks noGrp="1"/>
          </p:cNvSpPr>
          <p:nvPr>
            <p:ph type="title"/>
          </p:nvPr>
        </p:nvSpPr>
        <p:spPr>
          <a:xfrm>
            <a:off x="4924425" y="2454275"/>
            <a:ext cx="3600450" cy="57626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077" name="shpTitel"/>
          <p:cNvSpPr>
            <a:spLocks noGrp="1"/>
          </p:cNvSpPr>
          <p:nvPr>
            <p:ph type="body" idx="1"/>
          </p:nvPr>
        </p:nvSpPr>
        <p:spPr bwMode="auto">
          <a:xfrm>
            <a:off x="4924425" y="3154363"/>
            <a:ext cx="36004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3078" name="Afbeelding 11" descr="RO_SCP_Logo_1_RGB_pos_nl.png"/>
          <p:cNvPicPr>
            <a:picLocks noChangeAspect="1"/>
          </p:cNvPicPr>
          <p:nvPr/>
        </p:nvPicPr>
        <p:blipFill>
          <a:blip r:embed="rId5" cstate="print"/>
          <a:srcRect t="12984"/>
          <a:stretch>
            <a:fillRect/>
          </a:stretch>
        </p:blipFill>
        <p:spPr bwMode="auto">
          <a:xfrm>
            <a:off x="957263" y="0"/>
            <a:ext cx="7235825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02200" y="6357938"/>
            <a:ext cx="361315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kern="1200" spc="-6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233363" indent="-233363" algn="l" rtl="0" eaLnBrk="0" fontAlgn="base" hangingPunct="0">
        <a:spcBef>
          <a:spcPct val="0"/>
        </a:spcBef>
        <a:spcAft>
          <a:spcPct val="0"/>
        </a:spcAft>
        <a:buFont typeface="Arial" charset="0"/>
        <a:buChar char="•"/>
        <a:defRPr kern="120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2794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2pPr>
      <a:lvl3pPr marL="5588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3pPr>
      <a:lvl4pPr marL="8382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4pPr>
      <a:lvl5pPr marL="1117600" indent="-277813" algn="l" rtl="0" eaLnBrk="0" fontAlgn="base" hangingPunct="0">
        <a:spcBef>
          <a:spcPct val="20000"/>
        </a:spcBef>
        <a:spcAft>
          <a:spcPct val="0"/>
        </a:spcAft>
        <a:buFont typeface="Arial" charset="0"/>
        <a:defRPr kern="1200">
          <a:solidFill>
            <a:schemeClr val="bg1"/>
          </a:solidFill>
          <a:latin typeface="+mn-lt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1C4AB55-3CCA-4043-ACDD-41FEF6BC0511}" type="datetime2">
              <a:rPr lang="nl-NL" smtClean="0"/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DDB9344-39DE-47D5-9437-11F32D00AEF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>
                <a:latin typeface="+mj-lt"/>
              </a:rPr>
              <a:t>Sociaal en Cultureel Planbureau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1C4AB55-3CCA-4043-ACDD-41FEF6BC0511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DDB9344-39DE-47D5-9437-11F32D00AEF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>
                <a:solidFill>
                  <a:prstClr val="black"/>
                </a:solidFill>
                <a:latin typeface="Verdana"/>
              </a:rPr>
              <a:t>Sociaal en Cultureel Planbureau</a:t>
            </a:r>
          </a:p>
        </p:txBody>
      </p:sp>
    </p:spTree>
    <p:extLst>
      <p:ext uri="{BB962C8B-B14F-4D97-AF65-F5344CB8AC3E}">
        <p14:creationId xmlns:p14="http://schemas.microsoft.com/office/powerpoint/2010/main" val="1466068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1C4AB55-3CCA-4043-ACDD-41FEF6BC0511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DDB9344-39DE-47D5-9437-11F32D00AEF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>
                <a:solidFill>
                  <a:prstClr val="black"/>
                </a:solidFill>
                <a:latin typeface="Verdana"/>
              </a:rPr>
              <a:t>Sociaal en Cultureel Planbureau</a:t>
            </a:r>
          </a:p>
        </p:txBody>
      </p:sp>
    </p:spTree>
    <p:extLst>
      <p:ext uri="{BB962C8B-B14F-4D97-AF65-F5344CB8AC3E}">
        <p14:creationId xmlns:p14="http://schemas.microsoft.com/office/powerpoint/2010/main" val="1367001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1C4AB55-3CCA-4043-ACDD-41FEF6BC0511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DDB9344-39DE-47D5-9437-11F32D00AEF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>
                <a:solidFill>
                  <a:prstClr val="black"/>
                </a:solidFill>
                <a:latin typeface="Verdana"/>
              </a:rPr>
              <a:t>Sociaal en Cultureel Planbureau</a:t>
            </a:r>
          </a:p>
        </p:txBody>
      </p:sp>
    </p:spTree>
    <p:extLst>
      <p:ext uri="{BB962C8B-B14F-4D97-AF65-F5344CB8AC3E}">
        <p14:creationId xmlns:p14="http://schemas.microsoft.com/office/powerpoint/2010/main" val="1509318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1C4AB55-3CCA-4043-ACDD-41FEF6BC0511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DDB9344-39DE-47D5-9437-11F32D00AEF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>
                <a:solidFill>
                  <a:prstClr val="black"/>
                </a:solidFill>
                <a:latin typeface="Verdana"/>
              </a:rPr>
              <a:t>Sociaal en Cultureel Planbureau</a:t>
            </a:r>
          </a:p>
        </p:txBody>
      </p:sp>
    </p:spTree>
    <p:extLst>
      <p:ext uri="{BB962C8B-B14F-4D97-AF65-F5344CB8AC3E}">
        <p14:creationId xmlns:p14="http://schemas.microsoft.com/office/powerpoint/2010/main" val="139660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C1C4AB55-3CCA-4043-ACDD-41FEF6BC0511}" type="datetime2">
              <a:rPr lang="nl-NL" smtClean="0"/>
              <a:pPr>
                <a:defRPr/>
              </a:pPr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DDB9344-39DE-47D5-9437-11F32D00AEF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>
                <a:solidFill>
                  <a:prstClr val="black"/>
                </a:solidFill>
                <a:latin typeface="Verdana"/>
              </a:rPr>
              <a:t>Sociaal en Cultureel Planbureau</a:t>
            </a:r>
          </a:p>
        </p:txBody>
      </p:sp>
    </p:spTree>
    <p:extLst>
      <p:ext uri="{BB962C8B-B14F-4D97-AF65-F5344CB8AC3E}">
        <p14:creationId xmlns:p14="http://schemas.microsoft.com/office/powerpoint/2010/main" val="34190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>
            <a:extLst>
              <a:ext uri="{FF2B5EF4-FFF2-40B4-BE49-F238E27FC236}">
                <a16:creationId xmlns:a16="http://schemas.microsoft.com/office/drawing/2014/main" id="{6B63B925-06B1-4DE6-864C-9B2698C445AD}"/>
              </a:ext>
            </a:extLst>
          </p:cNvPr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sp>
        <p:nvSpPr>
          <p:cNvPr id="5123" name="shpTekst">
            <a:extLst>
              <a:ext uri="{FF2B5EF4-FFF2-40B4-BE49-F238E27FC236}">
                <a16:creationId xmlns:a16="http://schemas.microsoft.com/office/drawing/2014/main" id="{E21C96B9-518E-4DAE-AD07-E8393E0D25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00225"/>
            <a:ext cx="8229600" cy="441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opmaakprofielen van de modeltekst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</p:txBody>
      </p:sp>
      <p:sp>
        <p:nvSpPr>
          <p:cNvPr id="1028" name="shpDatum">
            <a:extLst>
              <a:ext uri="{FF2B5EF4-FFF2-40B4-BE49-F238E27FC236}">
                <a16:creationId xmlns:a16="http://schemas.microsoft.com/office/drawing/2014/main" id="{0722A124-AABD-476E-B8E1-6054624A400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6275" y="654050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shpVoettekst">
            <a:extLst>
              <a:ext uri="{FF2B5EF4-FFF2-40B4-BE49-F238E27FC236}">
                <a16:creationId xmlns:a16="http://schemas.microsoft.com/office/drawing/2014/main" id="{F22EBCF2-6407-4818-A6B9-0CADEC9AE20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38651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1030" name="shpPagina">
            <a:extLst>
              <a:ext uri="{FF2B5EF4-FFF2-40B4-BE49-F238E27FC236}">
                <a16:creationId xmlns:a16="http://schemas.microsoft.com/office/drawing/2014/main" id="{65700EFB-33BF-4CB2-B5E9-FAF23972C15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4650" y="6378575"/>
            <a:ext cx="712788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000000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57749409-4B29-4586-81E3-1E3F1045042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  <p:sp>
        <p:nvSpPr>
          <p:cNvPr id="1026" name="shpTitel">
            <a:extLst>
              <a:ext uri="{FF2B5EF4-FFF2-40B4-BE49-F238E27FC236}">
                <a16:creationId xmlns:a16="http://schemas.microsoft.com/office/drawing/2014/main" id="{2BE49865-A394-4488-BDBC-DA2745986F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2296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>
            <a:extLst>
              <a:ext uri="{FF2B5EF4-FFF2-40B4-BE49-F238E27FC236}">
                <a16:creationId xmlns:a16="http://schemas.microsoft.com/office/drawing/2014/main" id="{D4EB9187-B62D-4AA5-9C78-3BCF3CEEE312}"/>
              </a:ext>
            </a:extLst>
          </p:cNvPr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pic>
        <p:nvPicPr>
          <p:cNvPr id="5129" name="shpBeeldmerk" descr="RO__vervolgpagina~LPPT.png">
            <a:extLst>
              <a:ext uri="{FF2B5EF4-FFF2-40B4-BE49-F238E27FC236}">
                <a16:creationId xmlns:a16="http://schemas.microsoft.com/office/drawing/2014/main" id="{E157B20C-83A5-407F-9286-CF371D302D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8726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10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>
            <a:extLst>
              <a:ext uri="{FF2B5EF4-FFF2-40B4-BE49-F238E27FC236}">
                <a16:creationId xmlns:a16="http://schemas.microsoft.com/office/drawing/2014/main" id="{98A83500-9957-40AC-B890-859BA6FBBCC9}"/>
              </a:ext>
            </a:extLst>
          </p:cNvPr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sp>
        <p:nvSpPr>
          <p:cNvPr id="5123" name="shpTekst">
            <a:extLst>
              <a:ext uri="{FF2B5EF4-FFF2-40B4-BE49-F238E27FC236}">
                <a16:creationId xmlns:a16="http://schemas.microsoft.com/office/drawing/2014/main" id="{057E9F85-2AB7-46F6-8197-771F4D03C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00225"/>
            <a:ext cx="8229600" cy="441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opmaakprofielen van de modeltekst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</p:txBody>
      </p:sp>
      <p:sp>
        <p:nvSpPr>
          <p:cNvPr id="1028" name="shpDatum">
            <a:extLst>
              <a:ext uri="{FF2B5EF4-FFF2-40B4-BE49-F238E27FC236}">
                <a16:creationId xmlns:a16="http://schemas.microsoft.com/office/drawing/2014/main" id="{DF0287C5-B24C-4CD9-A8BE-2C25BB4C968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6275" y="654050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shpVoettekst">
            <a:extLst>
              <a:ext uri="{FF2B5EF4-FFF2-40B4-BE49-F238E27FC236}">
                <a16:creationId xmlns:a16="http://schemas.microsoft.com/office/drawing/2014/main" id="{466518B5-4BFD-49CC-89AD-97EC0B49713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38651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en-US"/>
              <a:t>The Netherlands Institute for Social Research/SCP</a:t>
            </a:r>
            <a:endParaRPr lang="nl-NL"/>
          </a:p>
        </p:txBody>
      </p:sp>
      <p:sp>
        <p:nvSpPr>
          <p:cNvPr id="1030" name="shpPagina">
            <a:extLst>
              <a:ext uri="{FF2B5EF4-FFF2-40B4-BE49-F238E27FC236}">
                <a16:creationId xmlns:a16="http://schemas.microsoft.com/office/drawing/2014/main" id="{9599A732-D021-48AB-8E02-9862D2A6E95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4650" y="6378575"/>
            <a:ext cx="712788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solidFill>
                  <a:srgbClr val="000000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BAA1916E-8EAB-4D63-A0B1-315E1493609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  <p:sp>
        <p:nvSpPr>
          <p:cNvPr id="1026" name="shpTitel">
            <a:extLst>
              <a:ext uri="{FF2B5EF4-FFF2-40B4-BE49-F238E27FC236}">
                <a16:creationId xmlns:a16="http://schemas.microsoft.com/office/drawing/2014/main" id="{86789659-CE41-457F-BF65-7D2F2757B2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2296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>
            <a:extLst>
              <a:ext uri="{FF2B5EF4-FFF2-40B4-BE49-F238E27FC236}">
                <a16:creationId xmlns:a16="http://schemas.microsoft.com/office/drawing/2014/main" id="{049339A0-D037-401E-8D47-E771BBF63CC8}"/>
              </a:ext>
            </a:extLst>
          </p:cNvPr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pic>
        <p:nvPicPr>
          <p:cNvPr id="5129" name="shpBeeldmerk" descr="RO__vervolgpagina~LPPT.png">
            <a:extLst>
              <a:ext uri="{FF2B5EF4-FFF2-40B4-BE49-F238E27FC236}">
                <a16:creationId xmlns:a16="http://schemas.microsoft.com/office/drawing/2014/main" id="{E6614A1A-2922-4A60-9B64-2C1615834F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914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39">
            <a:extLst>
              <a:ext uri="{FF2B5EF4-FFF2-40B4-BE49-F238E27FC236}">
                <a16:creationId xmlns:a16="http://schemas.microsoft.com/office/drawing/2014/main" id="{EDC16E43-2A9E-42A3-BB04-BCE01041099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9588"/>
            <a:chOff x="0" y="0"/>
            <a:chExt cx="5760" cy="4321"/>
          </a:xfrm>
        </p:grpSpPr>
        <p:sp>
          <p:nvSpPr>
            <p:cNvPr id="2056" name="Rectangle 27">
              <a:extLst>
                <a:ext uri="{FF2B5EF4-FFF2-40B4-BE49-F238E27FC236}">
                  <a16:creationId xmlns:a16="http://schemas.microsoft.com/office/drawing/2014/main" id="{E3973E6C-0CB7-4EC5-A49C-BDBE52A0E767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1344" y="0"/>
              <a:ext cx="240" cy="512"/>
            </a:xfrm>
            <a:prstGeom prst="rect">
              <a:avLst/>
            </a:prstGeom>
            <a:solidFill>
              <a:srgbClr val="B386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2057" name="Rectangle 28">
              <a:extLst>
                <a:ext uri="{FF2B5EF4-FFF2-40B4-BE49-F238E27FC236}">
                  <a16:creationId xmlns:a16="http://schemas.microsoft.com/office/drawing/2014/main" id="{1B665DBC-CF46-49BA-A01E-992ADE6EC14B}"/>
                </a:ext>
              </a:extLst>
            </p:cNvPr>
            <p:cNvSpPr>
              <a:spLocks noChangeArrowheads="1"/>
            </p:cNvSpPr>
            <p:nvPr/>
          </p:nvSpPr>
          <p:spPr bwMode="black">
            <a:xfrm>
              <a:off x="0" y="512"/>
              <a:ext cx="5760" cy="227"/>
            </a:xfrm>
            <a:prstGeom prst="rect">
              <a:avLst/>
            </a:prstGeom>
            <a:solidFill>
              <a:srgbClr val="B386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2058" name="Rectangle 26">
              <a:extLst>
                <a:ext uri="{FF2B5EF4-FFF2-40B4-BE49-F238E27FC236}">
                  <a16:creationId xmlns:a16="http://schemas.microsoft.com/office/drawing/2014/main" id="{E1203E39-1E4F-46E6-9FC7-A85C5D6D96F0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1344" y="528"/>
              <a:ext cx="240" cy="3792"/>
            </a:xfrm>
            <a:prstGeom prst="rect">
              <a:avLst/>
            </a:prstGeom>
            <a:solidFill>
              <a:srgbClr val="032C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2059" name="Rectangle 17">
              <a:extLst>
                <a:ext uri="{FF2B5EF4-FFF2-40B4-BE49-F238E27FC236}">
                  <a16:creationId xmlns:a16="http://schemas.microsoft.com/office/drawing/2014/main" id="{F421FAF3-79B7-4488-B107-8FAE52171082}"/>
                </a:ext>
              </a:extLst>
            </p:cNvPr>
            <p:cNvSpPr>
              <a:spLocks noChangeArrowheads="1"/>
            </p:cNvSpPr>
            <p:nvPr/>
          </p:nvSpPr>
          <p:spPr bwMode="white">
            <a:xfrm>
              <a:off x="1391" y="528"/>
              <a:ext cx="4369" cy="3793"/>
            </a:xfrm>
            <a:prstGeom prst="rect">
              <a:avLst/>
            </a:prstGeom>
            <a:solidFill>
              <a:srgbClr val="032C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2060" name="Rectangle 16">
              <a:extLst>
                <a:ext uri="{FF2B5EF4-FFF2-40B4-BE49-F238E27FC236}">
                  <a16:creationId xmlns:a16="http://schemas.microsoft.com/office/drawing/2014/main" id="{E63E304B-6A88-46D9-B600-B871CCD6A9DE}"/>
                </a:ext>
              </a:extLst>
            </p:cNvPr>
            <p:cNvSpPr>
              <a:spLocks noChangeArrowheads="1"/>
            </p:cNvSpPr>
            <p:nvPr/>
          </p:nvSpPr>
          <p:spPr bwMode="white">
            <a:xfrm>
              <a:off x="1391" y="0"/>
              <a:ext cx="4369" cy="512"/>
            </a:xfrm>
            <a:prstGeom prst="rect">
              <a:avLst/>
            </a:prstGeom>
            <a:solidFill>
              <a:srgbClr val="B386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2061" name="Rectangle 14">
              <a:extLst>
                <a:ext uri="{FF2B5EF4-FFF2-40B4-BE49-F238E27FC236}">
                  <a16:creationId xmlns:a16="http://schemas.microsoft.com/office/drawing/2014/main" id="{6F324D48-7A66-4A8D-9835-7522961A786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0" y="0"/>
              <a:ext cx="1381" cy="51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sp>
          <p:nvSpPr>
            <p:cNvPr id="2062" name="Rectangle 15">
              <a:extLst>
                <a:ext uri="{FF2B5EF4-FFF2-40B4-BE49-F238E27FC236}">
                  <a16:creationId xmlns:a16="http://schemas.microsoft.com/office/drawing/2014/main" id="{05B06B6A-41B5-4A32-9EDB-BCC21819ADF9}"/>
                </a:ext>
              </a:extLst>
            </p:cNvPr>
            <p:cNvSpPr>
              <a:spLocks noChangeArrowheads="1"/>
            </p:cNvSpPr>
            <p:nvPr/>
          </p:nvSpPr>
          <p:spPr bwMode="white">
            <a:xfrm>
              <a:off x="0" y="528"/>
              <a:ext cx="1381" cy="3792"/>
            </a:xfrm>
            <a:prstGeom prst="rect">
              <a:avLst/>
            </a:prstGeom>
            <a:solidFill>
              <a:srgbClr val="3556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1pPr>
              <a:lvl2pPr marL="742950" indent="-28575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2pPr>
              <a:lvl3pPr marL="11430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3pPr>
              <a:lvl4pPr marL="16002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4pPr>
              <a:lvl5pPr marL="2057400" indent="-228600" eaLnBrk="0" hangingPunct="0">
                <a:defRPr sz="1600" b="1">
                  <a:solidFill>
                    <a:srgbClr val="351D73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1600" b="1">
                  <a:solidFill>
                    <a:srgbClr val="351D73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nl-NL" sz="1800" b="0">
                <a:solidFill>
                  <a:srgbClr val="FFFFFF"/>
                </a:solidFill>
              </a:endParaRPr>
            </a:p>
          </p:txBody>
        </p:sp>
        <p:pic>
          <p:nvPicPr>
            <p:cNvPr id="5135" name="Picture 35" descr="E:\ruud\My Documents\ppbackground\1#UvT_eng_PMS1200.bmp">
              <a:extLst>
                <a:ext uri="{FF2B5EF4-FFF2-40B4-BE49-F238E27FC236}">
                  <a16:creationId xmlns:a16="http://schemas.microsoft.com/office/drawing/2014/main" id="{036FC371-293A-45E0-A2F6-5F9972AA13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68" y="95"/>
              <a:ext cx="1007" cy="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" name="Rectangle 2">
            <a:extLst>
              <a:ext uri="{FF2B5EF4-FFF2-40B4-BE49-F238E27FC236}">
                <a16:creationId xmlns:a16="http://schemas.microsoft.com/office/drawing/2014/main" id="{67890ECF-27BB-4B7C-B89D-A883B76892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blackGray">
          <a:xfrm>
            <a:off x="2362200" y="0"/>
            <a:ext cx="6629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200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het opmaakprofiel van de modeltitel te bewerken</a:t>
            </a: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F5C64F82-EBD5-4E47-BA89-B593F67B94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blackGray">
          <a:xfrm>
            <a:off x="2362200" y="1066800"/>
            <a:ext cx="66294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2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opmaakprofielen van de modeltekst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B557935D-D5DE-43B9-8D01-076A1AD2D17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blackGray">
          <a:xfrm>
            <a:off x="152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3124D80-4AB7-4EC3-994A-774F4C6E6943}" type="datetimeFigureOut">
              <a:rPr lang="en-US"/>
              <a:pPr>
                <a:defRPr/>
              </a:pPr>
              <a:t>2/10/2020</a:t>
            </a:fld>
            <a:endParaRPr lang="en-US"/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7605F5DC-A7E2-44BA-80D1-4D67F2A8B56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blackGray">
          <a:xfrm>
            <a:off x="8001000" y="64008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58BEB73-157E-4AA2-B737-B97884D94C06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  <p:sp>
        <p:nvSpPr>
          <p:cNvPr id="1037" name="Rectangle 13">
            <a:extLst>
              <a:ext uri="{FF2B5EF4-FFF2-40B4-BE49-F238E27FC236}">
                <a16:creationId xmlns:a16="http://schemas.microsoft.com/office/drawing/2014/main" id="{6207CF4B-443D-4238-9341-8C9AA340391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blackGray">
          <a:xfrm>
            <a:off x="2362200" y="6400800"/>
            <a:ext cx="548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48807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&gt;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&gt;"/>
        <a:defRPr sz="24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lnSpc>
          <a:spcPts val="2500"/>
        </a:lnSpc>
        <a:spcBef>
          <a:spcPct val="50000"/>
        </a:spcBef>
        <a:spcAft>
          <a:spcPct val="0"/>
        </a:spcAft>
        <a:buClr>
          <a:srgbClr val="B38601"/>
        </a:buClr>
        <a:buChar char="•"/>
        <a:defRPr sz="24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/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99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38325"/>
            <a:ext cx="8458200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102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76750" y="655955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eaLnBrk="1" hangingPunct="1">
              <a:defRPr/>
            </a:pPr>
            <a:fld id="{C1C4AB55-3CCA-4043-ACDD-41FEF6BC0511}" type="datetime2">
              <a:rPr lang="nl-NL" smtClean="0"/>
              <a:pPr eaLnBrk="1" hangingPunct="1">
                <a:defRPr/>
              </a:pPr>
              <a:t>maandag 10 februari 2020</a:t>
            </a:fld>
            <a:endParaRPr lang="nl-NL"/>
          </a:p>
        </p:txBody>
      </p:sp>
      <p:sp>
        <p:nvSpPr>
          <p:cNvPr id="1029" name="shpVoetteks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40556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eaLnBrk="1" hangingPunct="1">
              <a:defRPr/>
            </a:pPr>
            <a:r>
              <a:rPr lang="nl-NL"/>
              <a:t>Hoofdpunten COB 2017|3</a:t>
            </a:r>
          </a:p>
        </p:txBody>
      </p:sp>
      <p:sp>
        <p:nvSpPr>
          <p:cNvPr id="1030" name="shpPagin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025" y="6559550"/>
            <a:ext cx="71278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eaLnBrk="1" hangingPunct="1">
              <a:defRPr/>
            </a:pPr>
            <a:fld id="{8DDB9344-39DE-47D5-9437-11F32D00AEFC}" type="slidenum">
              <a:rPr lang="nl-NL"/>
              <a:pPr eaLnBrk="1" hangingPunct="1">
                <a:defRPr/>
              </a:pPr>
              <a:t>‹nr.›</a:t>
            </a:fld>
            <a:endParaRPr lang="nl-NL"/>
          </a:p>
        </p:txBody>
      </p:sp>
      <p:sp>
        <p:nvSpPr>
          <p:cNvPr id="1026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4582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/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4105" name="shpBeeldmerk" descr="RO__vervolgpagina~LPP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333375" y="6400800"/>
            <a:ext cx="223837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000">
                <a:solidFill>
                  <a:prstClr val="black"/>
                </a:solidFill>
                <a:latin typeface="Verdana"/>
                <a:cs typeface="Arial" charset="0"/>
              </a:rPr>
              <a:t>Sociaal en Cultureel Planbureau</a:t>
            </a:r>
          </a:p>
        </p:txBody>
      </p:sp>
    </p:spTree>
    <p:extLst>
      <p:ext uri="{BB962C8B-B14F-4D97-AF65-F5344CB8AC3E}">
        <p14:creationId xmlns:p14="http://schemas.microsoft.com/office/powerpoint/2010/main" val="387098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7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pKleurvlakOnder">
            <a:extLst>
              <a:ext uri="{FF2B5EF4-FFF2-40B4-BE49-F238E27FC236}">
                <a16:creationId xmlns:a16="http://schemas.microsoft.com/office/drawing/2014/main" id="{334027D6-D3C4-4F1B-AA79-65C9171CCB71}"/>
              </a:ext>
            </a:extLst>
          </p:cNvPr>
          <p:cNvSpPr/>
          <p:nvPr/>
        </p:nvSpPr>
        <p:spPr>
          <a:xfrm>
            <a:off x="0" y="6318250"/>
            <a:ext cx="9144000" cy="539750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sp>
        <p:nvSpPr>
          <p:cNvPr id="5123" name="shpTekst">
            <a:extLst>
              <a:ext uri="{FF2B5EF4-FFF2-40B4-BE49-F238E27FC236}">
                <a16:creationId xmlns:a16="http://schemas.microsoft.com/office/drawing/2014/main" id="{471617DB-264D-4DD2-98CF-671EA635BD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1800225"/>
            <a:ext cx="8229600" cy="441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opmaakprofielen van de modeltekst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</p:txBody>
      </p:sp>
      <p:sp>
        <p:nvSpPr>
          <p:cNvPr id="1028" name="shpDatum">
            <a:extLst>
              <a:ext uri="{FF2B5EF4-FFF2-40B4-BE49-F238E27FC236}">
                <a16:creationId xmlns:a16="http://schemas.microsoft.com/office/drawing/2014/main" id="{198ED6D9-A1C6-4CFF-BCB9-84FF372E0CF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6275" y="6540500"/>
            <a:ext cx="41576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31A2B651-686D-43CC-B064-2DDABA4DD9F6}" type="datetime1">
              <a:rPr lang="nl-NL"/>
              <a:pPr>
                <a:defRPr/>
              </a:pPr>
              <a:t>10-02-2020</a:t>
            </a:fld>
            <a:endParaRPr lang="nl-NL"/>
          </a:p>
        </p:txBody>
      </p:sp>
      <p:sp>
        <p:nvSpPr>
          <p:cNvPr id="1029" name="shpVoettekst">
            <a:extLst>
              <a:ext uri="{FF2B5EF4-FFF2-40B4-BE49-F238E27FC236}">
                <a16:creationId xmlns:a16="http://schemas.microsoft.com/office/drawing/2014/main" id="{22EC9286-6084-4B15-8608-24901DDF07D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8338" y="6386513"/>
            <a:ext cx="4165600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spc="-10" baseline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en-US"/>
              <a:t>The Netherlands Institute of Social Research | SCP</a:t>
            </a:r>
            <a:endParaRPr lang="nl-NL"/>
          </a:p>
        </p:txBody>
      </p:sp>
      <p:sp>
        <p:nvSpPr>
          <p:cNvPr id="1030" name="shpPagina">
            <a:extLst>
              <a:ext uri="{FF2B5EF4-FFF2-40B4-BE49-F238E27FC236}">
                <a16:creationId xmlns:a16="http://schemas.microsoft.com/office/drawing/2014/main" id="{412D1E8B-1119-4F75-827A-D39DC6420C5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4650" y="6378575"/>
            <a:ext cx="712788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solidFill>
                  <a:srgbClr val="000000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0DC49075-F1EF-4968-B912-756D8F27AA12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  <p:sp>
        <p:nvSpPr>
          <p:cNvPr id="1026" name="shpTitel">
            <a:extLst>
              <a:ext uri="{FF2B5EF4-FFF2-40B4-BE49-F238E27FC236}">
                <a16:creationId xmlns:a16="http://schemas.microsoft.com/office/drawing/2014/main" id="{1E2C2C06-3FB7-4574-8B15-88BB82DAAF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52425" y="1263650"/>
            <a:ext cx="8229600" cy="571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/>
              <a:t>Klik om het opmaakprofiel te bewerken</a:t>
            </a:r>
          </a:p>
        </p:txBody>
      </p:sp>
      <p:sp>
        <p:nvSpPr>
          <p:cNvPr id="17" name="shpKleurvlakBoven">
            <a:extLst>
              <a:ext uri="{FF2B5EF4-FFF2-40B4-BE49-F238E27FC236}">
                <a16:creationId xmlns:a16="http://schemas.microsoft.com/office/drawing/2014/main" id="{DFF29C1A-63DD-4736-A0F8-4EF76C4589EE}"/>
              </a:ext>
            </a:extLst>
          </p:cNvPr>
          <p:cNvSpPr/>
          <p:nvPr/>
        </p:nvSpPr>
        <p:spPr>
          <a:xfrm>
            <a:off x="0" y="0"/>
            <a:ext cx="9144000" cy="1071563"/>
          </a:xfrm>
          <a:prstGeom prst="rect">
            <a:avLst/>
          </a:prstGeom>
          <a:solidFill>
            <a:srgbClr val="F9B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pic>
        <p:nvPicPr>
          <p:cNvPr id="5129" name="shpBeeldmerk" descr="RO__vervolgpagina~LPPT.png">
            <a:extLst>
              <a:ext uri="{FF2B5EF4-FFF2-40B4-BE49-F238E27FC236}">
                <a16:creationId xmlns:a16="http://schemas.microsoft.com/office/drawing/2014/main" id="{13C5DAC0-B9A0-4B60-8AF9-279D1F31B8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29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spc="-6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46F96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377825" indent="-25082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539750" indent="-142875" algn="l" rtl="0" eaLnBrk="0" fontAlgn="base" hangingPunct="0">
        <a:spcBef>
          <a:spcPct val="20000"/>
        </a:spcBef>
        <a:spcAft>
          <a:spcPct val="0"/>
        </a:spcAft>
        <a:buBlip>
          <a:blip r:embed="rId10"/>
        </a:buBlip>
        <a:defRPr lang="nl-NL" kern="1200" dirty="0">
          <a:solidFill>
            <a:srgbClr val="000000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711200" indent="-176213" algn="l" rtl="0" eaLnBrk="0" fontAlgn="base" hangingPunct="0">
        <a:spcBef>
          <a:spcPct val="20000"/>
        </a:spcBef>
        <a:spcAft>
          <a:spcPct val="0"/>
        </a:spcAft>
        <a:defRPr lang="nl-NL" kern="1200" dirty="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4643438" y="1960563"/>
            <a:ext cx="4500562" cy="323056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nl-NL" sz="4400" b="1" dirty="0">
                <a:solidFill>
                  <a:schemeClr val="tx1"/>
                </a:solidFill>
              </a:rPr>
              <a:t>Vertrouwen in de vakbond?</a:t>
            </a:r>
            <a:br>
              <a:rPr lang="nl-NL" dirty="0">
                <a:solidFill>
                  <a:schemeClr val="tx1"/>
                </a:solidFill>
              </a:rPr>
            </a:br>
            <a:br>
              <a:rPr lang="nl-NL" dirty="0">
                <a:solidFill>
                  <a:schemeClr val="tx1"/>
                </a:solidFill>
              </a:rPr>
            </a:br>
            <a:br>
              <a:rPr lang="nl-NL" dirty="0">
                <a:solidFill>
                  <a:schemeClr val="tx1"/>
                </a:solidFill>
              </a:rPr>
            </a:br>
            <a:br>
              <a:rPr lang="nl-NL" dirty="0">
                <a:solidFill>
                  <a:schemeClr val="tx1"/>
                </a:solidFill>
              </a:rPr>
            </a:br>
            <a:r>
              <a:rPr lang="nl-NL" dirty="0">
                <a:solidFill>
                  <a:schemeClr val="tx1"/>
                </a:solidFill>
              </a:rPr>
              <a:t>De Burcht</a:t>
            </a:r>
            <a:r>
              <a:rPr lang="nl-NL" sz="2400" dirty="0">
                <a:solidFill>
                  <a:schemeClr val="tx1"/>
                </a:solidFill>
              </a:rPr>
              <a:t> – 11 februari 2020</a:t>
            </a:r>
            <a:br>
              <a:rPr lang="nl-NL" sz="2400" dirty="0">
                <a:solidFill>
                  <a:schemeClr val="tx1"/>
                </a:solidFill>
              </a:rPr>
            </a:br>
            <a:br>
              <a:rPr lang="nl-NL" sz="2400" dirty="0">
                <a:solidFill>
                  <a:schemeClr val="tx1"/>
                </a:solidFill>
              </a:rPr>
            </a:br>
            <a:br>
              <a:rPr lang="nl-NL" sz="2400" dirty="0">
                <a:solidFill>
                  <a:schemeClr val="tx1"/>
                </a:solidFill>
              </a:rPr>
            </a:br>
            <a:r>
              <a:rPr lang="nl-NL" sz="2400" dirty="0">
                <a:solidFill>
                  <a:schemeClr val="tx1"/>
                </a:solidFill>
              </a:rPr>
              <a:t>Paul Dekker (p.dekker@scp.nl)</a:t>
            </a:r>
          </a:p>
        </p:txBody>
      </p:sp>
    </p:spTree>
    <p:extLst>
      <p:ext uri="{BB962C8B-B14F-4D97-AF65-F5344CB8AC3E}">
        <p14:creationId xmlns:p14="http://schemas.microsoft.com/office/powerpoint/2010/main" val="1049427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85800" y="1400711"/>
            <a:ext cx="8458200" cy="4993014"/>
          </a:xfrm>
        </p:spPr>
        <p:txBody>
          <a:bodyPr/>
          <a:lstStyle/>
          <a:p>
            <a:r>
              <a:rPr lang="nl-NL" sz="4000" dirty="0" err="1"/>
              <a:t>Outline</a:t>
            </a:r>
            <a:endParaRPr lang="nl-NL" sz="4000" dirty="0"/>
          </a:p>
          <a:p>
            <a:endParaRPr lang="nl-NL" sz="4000" dirty="0"/>
          </a:p>
          <a:p>
            <a:pPr marL="742950" indent="-742950">
              <a:buFont typeface="+mj-lt"/>
              <a:buAutoNum type="arabicPeriod"/>
            </a:pPr>
            <a:r>
              <a:rPr lang="nl-NL" sz="4000" dirty="0"/>
              <a:t>De stemming in het land</a:t>
            </a:r>
          </a:p>
          <a:p>
            <a:pPr marL="742950" indent="-742950">
              <a:buFont typeface="+mj-lt"/>
              <a:buAutoNum type="arabicPeriod"/>
            </a:pPr>
            <a:r>
              <a:rPr lang="nl-NL" sz="4000" dirty="0"/>
              <a:t>Vertrouwen in vakbonden</a:t>
            </a:r>
          </a:p>
          <a:p>
            <a:pPr marL="742950" indent="-742950">
              <a:buFont typeface="+mj-lt"/>
              <a:buAutoNum type="arabicPeriod"/>
            </a:pPr>
            <a:r>
              <a:rPr lang="nl-NL" sz="4000" dirty="0"/>
              <a:t>Lidmaatschap</a:t>
            </a:r>
          </a:p>
        </p:txBody>
      </p:sp>
    </p:spTree>
    <p:extLst>
      <p:ext uri="{BB962C8B-B14F-4D97-AF65-F5344CB8AC3E}">
        <p14:creationId xmlns:p14="http://schemas.microsoft.com/office/powerpoint/2010/main" val="661757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7025" y="1864986"/>
            <a:ext cx="8458200" cy="4993014"/>
          </a:xfrm>
        </p:spPr>
        <p:txBody>
          <a:bodyPr/>
          <a:lstStyle/>
          <a:p>
            <a:r>
              <a:rPr lang="nl-NL" sz="3200" b="1" dirty="0"/>
              <a:t>1. De stemming in het land</a:t>
            </a:r>
          </a:p>
          <a:p>
            <a:endParaRPr lang="nl-NL" sz="2400" dirty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3200" dirty="0"/>
              <a:t>Tevredenheid en verwachtingen van de gemiddelde Nederlanders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3200" dirty="0"/>
              <a:t>Ervaren tegenstellingen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3200" dirty="0"/>
              <a:t>Onbehagen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nl-NL" sz="2800" dirty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nl-NL" sz="2400" b="1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48A11-0681-4940-BC75-FC29223A40D4}" type="slidenum">
              <a:rPr lang="nl-NL" smtClean="0"/>
              <a:pPr>
                <a:defRPr/>
              </a:pPr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52689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50CB8FE-05C4-4B35-A8B1-CE3C01E54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36"/>
            <a:ext cx="9023258" cy="644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291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3976B8C8-03C8-46DC-AC90-927C5150D8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3556511"/>
              </p:ext>
            </p:extLst>
          </p:nvPr>
        </p:nvGraphicFramePr>
        <p:xfrm>
          <a:off x="92364" y="120073"/>
          <a:ext cx="8802254" cy="6603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80752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0652EFAA-8499-41B9-8FC6-660476F6DD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2337463"/>
              </p:ext>
            </p:extLst>
          </p:nvPr>
        </p:nvGraphicFramePr>
        <p:xfrm>
          <a:off x="73891" y="101600"/>
          <a:ext cx="8848436" cy="6659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07375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33165" y="1222050"/>
            <a:ext cx="8930936" cy="686650"/>
          </a:xfrm>
        </p:spPr>
        <p:txBody>
          <a:bodyPr/>
          <a:lstStyle/>
          <a:p>
            <a:r>
              <a:rPr lang="nl-NL" sz="3200" b="1" dirty="0"/>
              <a:t>Terugblikken eind 2017</a:t>
            </a:r>
          </a:p>
          <a:p>
            <a:endParaRPr lang="nl-NL" sz="2400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BD48A11-0681-4940-BC75-FC29223A40D4}" type="slidenum">
              <a:rPr kumimoji="0" lang="nl-NL" sz="1000" b="0" i="0" u="none" strike="noStrike" kern="1200" cap="none" spc="-1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nl-NL" sz="1000" b="0" i="0" u="none" strike="noStrike" kern="120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Verdana" pitchFamily="34" charset="0"/>
            </a:endParaRPr>
          </a:p>
        </p:txBody>
      </p:sp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BF7D8FFD-CC45-4462-94D0-787A8F3ECCF1}"/>
              </a:ext>
            </a:extLst>
          </p:cNvPr>
          <p:cNvGraphicFramePr>
            <a:graphicFrameLocks/>
          </p:cNvGraphicFramePr>
          <p:nvPr/>
        </p:nvGraphicFramePr>
        <p:xfrm>
          <a:off x="327025" y="2057399"/>
          <a:ext cx="8479624" cy="4103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15725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58EC5B97-4C4C-4D57-9220-E0ADAF478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37" y="171449"/>
            <a:ext cx="8612356" cy="668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17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75B64783-9768-4705-8BE7-E84C9B0B12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1107407"/>
              </p:ext>
            </p:extLst>
          </p:nvPr>
        </p:nvGraphicFramePr>
        <p:xfrm>
          <a:off x="180976" y="3334327"/>
          <a:ext cx="8636000" cy="332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ijdelijke aanduiding voor inhoud 2">
            <a:extLst>
              <a:ext uri="{FF2B5EF4-FFF2-40B4-BE49-F238E27FC236}">
                <a16:creationId xmlns:a16="http://schemas.microsoft.com/office/drawing/2014/main" id="{F284417D-A0D2-43F2-AED1-175328531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024" y="276331"/>
            <a:ext cx="8458200" cy="4993014"/>
          </a:xfrm>
        </p:spPr>
        <p:txBody>
          <a:bodyPr/>
          <a:lstStyle/>
          <a:p>
            <a:r>
              <a:rPr lang="nl-NL" sz="2800" b="1" dirty="0"/>
              <a:t>Maatschappelijk onbehagen</a:t>
            </a:r>
          </a:p>
          <a:p>
            <a:r>
              <a:rPr lang="nl-NL" sz="2400" dirty="0"/>
              <a:t>Een diep vaag gevoel met hier twee manifestaties: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400" dirty="0"/>
              <a:t>Groot pessimisme: het gaat duidelijk de verkeerde kant op met Nederland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400" dirty="0"/>
              <a:t>Groot ongenoegen over de Haagse politiek en globaliseringskwesties (incl. immigratie en EU)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nl-NL" sz="2800" dirty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nl-NL" sz="2400" b="1" dirty="0"/>
          </a:p>
        </p:txBody>
      </p:sp>
    </p:spTree>
    <p:extLst>
      <p:ext uri="{BB962C8B-B14F-4D97-AF65-F5344CB8AC3E}">
        <p14:creationId xmlns:p14="http://schemas.microsoft.com/office/powerpoint/2010/main" val="229048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02FED87-7E8B-49DC-AF05-0FF5F7D07EC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6051" y="320823"/>
            <a:ext cx="8731898" cy="6537177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1800"/>
              </a:spcAft>
              <a:buClr>
                <a:schemeClr val="tx1"/>
              </a:buClr>
              <a:buNone/>
              <a:defRPr/>
            </a:pPr>
            <a:r>
              <a:rPr lang="nl-NL" altLang="nl-NL" sz="2800" b="1" dirty="0">
                <a:solidFill>
                  <a:schemeClr val="accent5">
                    <a:lumMod val="75000"/>
                  </a:schemeClr>
                </a:solidFill>
              </a:rPr>
              <a:t>Kern</a:t>
            </a:r>
            <a:r>
              <a:rPr altLang="nl-NL" sz="2800" b="1" dirty="0">
                <a:solidFill>
                  <a:schemeClr val="accent5">
                    <a:lumMod val="75000"/>
                  </a:schemeClr>
                </a:solidFill>
              </a:rPr>
              <a:t>argumenten v</a:t>
            </a:r>
            <a:r>
              <a:rPr lang="nl-NL" altLang="nl-NL" sz="2800" b="1" dirty="0">
                <a:solidFill>
                  <a:schemeClr val="accent5">
                    <a:lumMod val="75000"/>
                  </a:schemeClr>
                </a:solidFill>
              </a:rPr>
              <a:t>an</a:t>
            </a:r>
            <a:r>
              <a:rPr altLang="nl-NL" sz="2800" b="1" dirty="0">
                <a:solidFill>
                  <a:schemeClr val="accent5">
                    <a:lumMod val="75000"/>
                  </a:schemeClr>
                </a:solidFill>
              </a:rPr>
              <a:t> pessimis</a:t>
            </a:r>
            <a:r>
              <a:rPr lang="nl-NL" altLang="nl-NL" sz="2800" b="1" dirty="0">
                <a:solidFill>
                  <a:schemeClr val="accent5">
                    <a:lumMod val="75000"/>
                  </a:schemeClr>
                </a:solidFill>
              </a:rPr>
              <a:t>ten</a:t>
            </a:r>
            <a:r>
              <a:rPr altLang="nl-NL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nl-NL" altLang="nl-NL" sz="2800" b="1" dirty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altLang="nl-NL" sz="2800" b="1" dirty="0">
                <a:solidFill>
                  <a:schemeClr val="accent5">
                    <a:lumMod val="75000"/>
                  </a:schemeClr>
                </a:solidFill>
              </a:rPr>
              <a:t>2017</a:t>
            </a:r>
            <a:r>
              <a:rPr lang="nl-NL" altLang="nl-NL" sz="2800" b="1" dirty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nl-NL" altLang="nl-NL" sz="2800" dirty="0"/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altLang="nl-NL" sz="2800" dirty="0"/>
              <a:t>Migranten, vluchtelingen, Grieken: die krijgen van alles, maar Nederlandse armen en ouderen niet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altLang="nl-NL" sz="2800" dirty="0"/>
              <a:t>Nederland is Nederland niet meer, variant 1: Islam, Zwarte Piet, Kerst / EU bedreigt autonomie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altLang="nl-NL" sz="2800" dirty="0"/>
              <a:t>Nederland is Nederland niet meer, variant 2: Intolerantie, grofheid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nl-NL" altLang="nl-NL" sz="2800" dirty="0"/>
              <a:t>'</a:t>
            </a:r>
            <a:r>
              <a:rPr altLang="nl-NL" sz="2800" dirty="0"/>
              <a:t>De rijken worden rijker en de armen worden armer</a:t>
            </a:r>
            <a:r>
              <a:rPr lang="nl-NL" altLang="nl-NL" sz="2800" dirty="0"/>
              <a:t>'</a:t>
            </a:r>
            <a:endParaRPr altLang="nl-NL" sz="2800" dirty="0"/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nl-NL" altLang="nl-NL" sz="2800" dirty="0"/>
              <a:t>Z</a:t>
            </a:r>
            <a:r>
              <a:rPr altLang="nl-NL" sz="2800" dirty="0"/>
              <a:t>org: toekomst, ouderen, kosten  </a:t>
            </a:r>
          </a:p>
        </p:txBody>
      </p:sp>
    </p:spTree>
    <p:extLst>
      <p:ext uri="{BB962C8B-B14F-4D97-AF65-F5344CB8AC3E}">
        <p14:creationId xmlns:p14="http://schemas.microsoft.com/office/powerpoint/2010/main" val="46536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FB9A694-7FB5-44C1-AF76-27A20D515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742"/>
            <a:ext cx="8956098" cy="65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135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7025" y="1566536"/>
            <a:ext cx="8458200" cy="4993014"/>
          </a:xfrm>
        </p:spPr>
        <p:txBody>
          <a:bodyPr/>
          <a:lstStyle/>
          <a:p>
            <a:r>
              <a:rPr lang="nl-NL" sz="3200" b="1" dirty="0"/>
              <a:t>2. Vertrouwen in vakbonden</a:t>
            </a:r>
          </a:p>
          <a:p>
            <a:endParaRPr lang="nl-NL" sz="2400" dirty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Europese vergelijking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Ontwikkelingen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Betekenissen</a:t>
            </a:r>
            <a:endParaRPr lang="nl-NL" sz="2400" dirty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Groepen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48A11-0681-4940-BC75-FC29223A40D4}" type="slidenum">
              <a:rPr lang="nl-NL" smtClean="0"/>
              <a:pPr>
                <a:defRPr/>
              </a:pPr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2305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DA93A57F-6986-497A-8038-3B7DA58FB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064849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2189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ek 1">
            <a:extLst>
              <a:ext uri="{FF2B5EF4-FFF2-40B4-BE49-F238E27FC236}">
                <a16:creationId xmlns:a16="http://schemas.microsoft.com/office/drawing/2014/main" id="{E50FFD2B-F6BA-4865-9787-916C632892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4256750"/>
              </p:ext>
            </p:extLst>
          </p:nvPr>
        </p:nvGraphicFramePr>
        <p:xfrm>
          <a:off x="101600" y="120073"/>
          <a:ext cx="8866909" cy="6613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85940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692AE3C-52A6-45C8-8ABC-05734B4FD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64" y="70949"/>
            <a:ext cx="9051636" cy="678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70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6A35F9F6-DC95-435A-8E71-B7F8F1F646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1237050"/>
              </p:ext>
            </p:extLst>
          </p:nvPr>
        </p:nvGraphicFramePr>
        <p:xfrm>
          <a:off x="175491" y="147781"/>
          <a:ext cx="8728364" cy="65301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78E8F2A6-B3AA-4073-B759-0F810FAC35C6}"/>
              </a:ext>
            </a:extLst>
          </p:cNvPr>
          <p:cNvSpPr txBox="1">
            <a:spLocks/>
          </p:cNvSpPr>
          <p:nvPr/>
        </p:nvSpPr>
        <p:spPr bwMode="auto">
          <a:xfrm>
            <a:off x="729674" y="180110"/>
            <a:ext cx="7638472" cy="4984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lang="nl-NL" sz="1800" kern="120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179388" indent="-1793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lang="nl-NL" sz="1800" kern="120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377825" indent="-250825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5"/>
              </a:buBlip>
              <a:defRPr lang="nl-NL" sz="1800" kern="120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539750" indent="-142875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lang="nl-NL" sz="1800" kern="120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711200" indent="-176213" algn="l" rtl="0" eaLnBrk="0" fontAlgn="base" hangingPunct="0">
              <a:spcBef>
                <a:spcPct val="20000"/>
              </a:spcBef>
              <a:spcAft>
                <a:spcPct val="0"/>
              </a:spcAft>
              <a:defRPr lang="nl-NL"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ysClr val="windowText" lastClr="000000"/>
              </a:buClr>
              <a:buSzTx/>
              <a:buFontTx/>
              <a:buNone/>
              <a:tabLst/>
              <a:defRPr/>
            </a:pPr>
            <a:r>
              <a:rPr kumimoji="0" lang="nl-NL" altLang="nl-NL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</a:rPr>
              <a:t>Vertrouwen in vakbonden naar leeftijd (EVS)</a:t>
            </a:r>
          </a:p>
        </p:txBody>
      </p:sp>
    </p:spTree>
    <p:extLst>
      <p:ext uri="{BB962C8B-B14F-4D97-AF65-F5344CB8AC3E}">
        <p14:creationId xmlns:p14="http://schemas.microsoft.com/office/powerpoint/2010/main" val="2509237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7437315"/>
              </p:ext>
            </p:extLst>
          </p:nvPr>
        </p:nvGraphicFramePr>
        <p:xfrm>
          <a:off x="101599" y="147782"/>
          <a:ext cx="8857673" cy="6567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010573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7248" y="155558"/>
            <a:ext cx="8458200" cy="571500"/>
          </a:xfrm>
        </p:spPr>
        <p:txBody>
          <a:bodyPr/>
          <a:lstStyle/>
          <a:p>
            <a:r>
              <a:rPr lang="nl-NL" sz="2800" b="1" dirty="0">
                <a:solidFill>
                  <a:schemeClr val="tx1"/>
                </a:solidFill>
              </a:rPr>
              <a:t>Vertrouwen in mensen en instituties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C88427D8-87F6-493A-B9EC-B468B2E7B869}"/>
              </a:ext>
            </a:extLst>
          </p:cNvPr>
          <p:cNvSpPr txBox="1">
            <a:spLocks/>
          </p:cNvSpPr>
          <p:nvPr/>
        </p:nvSpPr>
        <p:spPr bwMode="auto">
          <a:xfrm>
            <a:off x="397248" y="886691"/>
            <a:ext cx="8458200" cy="58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lang="nl-NL" kern="120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179388" indent="-1793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lang="nl-NL" kern="1200" dirty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377825" indent="-250825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lang="nl-NL" kern="1200" dirty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539750" indent="-142875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lang="nl-NL" kern="1200" dirty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711200" indent="-176213" algn="l" rtl="0" eaLnBrk="0" fontAlgn="base" hangingPunct="0">
              <a:spcBef>
                <a:spcPct val="20000"/>
              </a:spcBef>
              <a:spcAft>
                <a:spcPct val="0"/>
              </a:spcAft>
              <a:defRPr lang="nl-NL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nl-NL" altLang="nl-NL" sz="2400" dirty="0">
                <a:solidFill>
                  <a:sysClr val="windowText" lastClr="000000"/>
                </a:solidFill>
              </a:rPr>
              <a:t>Begrip: Er staat iets op het spel (belangrijk, je bent kwetsbaar), relationeel en specifiek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nl-NL" altLang="nl-NL" sz="2400" dirty="0">
                <a:solidFill>
                  <a:sysClr val="windowText" lastClr="000000"/>
                </a:solidFill>
              </a:rPr>
              <a:t>Componenten: Integriteit, competenties en goede bedoelingen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nl-NL" altLang="nl-NL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</a:rPr>
              <a:t>Enquêtes: Algemene vragen zonder uitleg 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nl-NL" altLang="nl-NL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</a:rPr>
              <a:t>Toelichtingsvragen. Waarom vertrouwen? </a:t>
            </a:r>
            <a:r>
              <a:rPr lang="nl-NL" altLang="nl-NL" sz="2400" dirty="0">
                <a:solidFill>
                  <a:sysClr val="windowText" lastClr="000000"/>
                </a:solidFill>
              </a:rPr>
              <a:t>Media: waarheid / balans. Rechtspraak: onpartijdigheid. </a:t>
            </a:r>
            <a:r>
              <a:rPr kumimoji="0" lang="nl-NL" altLang="nl-N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</a:rPr>
              <a:t>Vakbonden: opkomen voor de leden. Grote ondernemingen: welvaart, werkgelegenheid. Politiek: diffuus (integriteit, empathie, prestaties)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nl-NL" altLang="nl-NL" sz="2400" i="1" dirty="0">
                <a:solidFill>
                  <a:sysClr val="windowText" lastClr="000000"/>
                </a:solidFill>
              </a:rPr>
              <a:t>Burgerperspectieven 2019|3</a:t>
            </a:r>
            <a:r>
              <a:rPr lang="nl-NL" altLang="nl-NL" sz="2400" dirty="0">
                <a:solidFill>
                  <a:sysClr val="windowText" lastClr="000000"/>
                </a:solidFill>
              </a:rPr>
              <a:t>: </a:t>
            </a:r>
            <a:r>
              <a:rPr lang="nl-NL" altLang="nl-NL" sz="2400" b="1" dirty="0">
                <a:solidFill>
                  <a:sysClr val="windowText" lastClr="000000"/>
                </a:solidFill>
              </a:rPr>
              <a:t>Grote </a:t>
            </a:r>
            <a:r>
              <a:rPr lang="nl-NL" altLang="nl-NL" sz="2400" b="1" dirty="0" err="1">
                <a:solidFill>
                  <a:sysClr val="windowText" lastClr="000000"/>
                </a:solidFill>
              </a:rPr>
              <a:t>ondernemin-gen</a:t>
            </a:r>
            <a:r>
              <a:rPr lang="nl-NL" altLang="nl-NL" sz="2400" b="1" dirty="0">
                <a:solidFill>
                  <a:sysClr val="windowText" lastClr="000000"/>
                </a:solidFill>
              </a:rPr>
              <a:t> verdienen het geld, maar denken vooral aan zichzelf; vakbonden verdelen het eerlijk, maar zijn verouderd</a:t>
            </a:r>
            <a:endParaRPr kumimoji="0" lang="nl-NL" altLang="nl-NL" sz="2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 pitchFamily="34" charset="0"/>
              <a:ea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8251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7C21173-3BC4-42D2-94F7-67F3870D8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67" y="103577"/>
            <a:ext cx="8710166" cy="658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4501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2425" y="1222049"/>
            <a:ext cx="8458200" cy="4993014"/>
          </a:xfrm>
        </p:spPr>
        <p:txBody>
          <a:bodyPr/>
          <a:lstStyle/>
          <a:p>
            <a:r>
              <a:rPr lang="nl-NL" sz="3200" b="1" dirty="0"/>
              <a:t>3. Lidmaatschap</a:t>
            </a:r>
          </a:p>
          <a:p>
            <a:endParaRPr lang="nl-NL" sz="2400" dirty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Vergrijzing lidmaatschap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Verschillen leden en niet-leden qua maatschappelijk ongenoegen?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nl-NL" sz="2800" dirty="0"/>
              <a:t>Organisatorische overwegingen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nl-NL" sz="2400" b="1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48A11-0681-4940-BC75-FC29223A40D4}" type="slidenum">
              <a:rPr lang="nl-NL" smtClean="0"/>
              <a:pPr>
                <a:defRPr/>
              </a:pPr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97574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B53B7442-86F6-4125-AB52-0316B7E776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46" y="351165"/>
            <a:ext cx="8489495" cy="6511200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4B8B99D-B676-4FE1-A4A1-15F92FCBBA26}"/>
              </a:ext>
            </a:extLst>
          </p:cNvPr>
          <p:cNvSpPr txBox="1"/>
          <p:nvPr/>
        </p:nvSpPr>
        <p:spPr>
          <a:xfrm>
            <a:off x="175146" y="0"/>
            <a:ext cx="8894963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Leeftijdsaandelen </a:t>
            </a:r>
            <a:r>
              <a:rPr lang="nl-NL" sz="2000" dirty="0">
                <a:solidFill>
                  <a:srgbClr val="FF0000"/>
                </a:solidFill>
                <a:latin typeface="Verdana"/>
                <a:cs typeface="Arial"/>
              </a:rPr>
              <a:t>FNV-ledenbestand (bron: Harry van Dalen 2018)</a:t>
            </a:r>
            <a:endParaRPr kumimoji="0" lang="nl-NL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796023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CC04F75-FC4F-4683-88E9-37A1C940C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618" y="464668"/>
            <a:ext cx="8542482" cy="615780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nl-NL" sz="2400" dirty="0"/>
              <a:t>In 2018 zegt </a:t>
            </a:r>
            <a:r>
              <a:rPr lang="nl-NL" sz="2400" b="1" dirty="0"/>
              <a:t>16%</a:t>
            </a:r>
            <a:r>
              <a:rPr lang="nl-NL" sz="2400" dirty="0"/>
              <a:t> van geënquêteerde werknemers van 18+ in CV/SLI lid te zijn van een ‘Vakbond, werknemers- of werkgeversorganisatie’ (70% nee, 14% ‘ik weet het niet’). Opvattingen van niet-leden en leden:</a:t>
            </a:r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endParaRPr lang="nl-NL" sz="2400" dirty="0"/>
          </a:p>
          <a:p>
            <a:pPr>
              <a:spcBef>
                <a:spcPts val="1200"/>
              </a:spcBef>
            </a:pPr>
            <a:r>
              <a:rPr lang="nl-NL" sz="2400" dirty="0"/>
              <a:t>Leden iets actiegerichter maar verder weinig verschil</a:t>
            </a:r>
          </a:p>
          <a:p>
            <a:pPr>
              <a:spcBef>
                <a:spcPts val="1200"/>
              </a:spcBef>
            </a:pPr>
            <a:endParaRPr lang="nl-NL" sz="2800" dirty="0"/>
          </a:p>
          <a:p>
            <a:pPr>
              <a:spcBef>
                <a:spcPts val="1200"/>
              </a:spcBef>
            </a:pPr>
            <a:endParaRPr lang="nl-NL" sz="2400" b="1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B0EAFE1-316D-4A1E-ABFF-B8AB6E8D7F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18" y="2519316"/>
            <a:ext cx="8773351" cy="327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9438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0079" y="538469"/>
            <a:ext cx="8551877" cy="5926986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nl-NL" sz="2400" dirty="0"/>
              <a:t>Specifieker onderzoek nodig om iets te zeggen over onbehagen, nieuw activisme en vakbonden.</a:t>
            </a:r>
          </a:p>
          <a:p>
            <a:pPr>
              <a:spcAft>
                <a:spcPts val="1200"/>
              </a:spcAft>
            </a:pPr>
            <a:r>
              <a:rPr lang="nl-NL" sz="2400" dirty="0"/>
              <a:t>Stemming en vertrouwen zeggen iets over de context en cultuur waarin vakbonden moeten opereren, maar geven niet de richtingen aan die ze moeten inslaan.</a:t>
            </a:r>
          </a:p>
          <a:p>
            <a:pPr>
              <a:spcAft>
                <a:spcPts val="1200"/>
              </a:spcAft>
            </a:pPr>
            <a:r>
              <a:rPr lang="nl-NL" sz="2400" dirty="0"/>
              <a:t>Publieksvertrouwen + publiekszorgen over armoede, ongelijkheid en samenhang: rol voor vakbeweging t.g.v. ‘de onderkant’ (= </a:t>
            </a:r>
            <a:r>
              <a:rPr lang="nl-NL" sz="2400" dirty="0" err="1"/>
              <a:t>advocacy</a:t>
            </a:r>
            <a:r>
              <a:rPr lang="nl-NL" sz="2400" dirty="0"/>
              <a:t> ≠ ledenbelang)</a:t>
            </a:r>
          </a:p>
          <a:p>
            <a:pPr>
              <a:spcAft>
                <a:spcPts val="1200"/>
              </a:spcAft>
            </a:pPr>
            <a:r>
              <a:rPr lang="nl-NL" sz="2400" dirty="0"/>
              <a:t>Andere brede traditionele ledenorganisaties (kerken, partijen) hebben vergelijkbare problemen: minder vraag en binding, meer diversiteit en concurrentie. Geen oplossingen, maar wel ideeën en experimenten</a:t>
            </a:r>
          </a:p>
          <a:p>
            <a:pPr>
              <a:spcAft>
                <a:spcPts val="1200"/>
              </a:spcAft>
            </a:pPr>
            <a:r>
              <a:rPr lang="nl-NL" sz="1700" dirty="0"/>
              <a:t>(zie H. Posthumus et al, </a:t>
            </a:r>
            <a:r>
              <a:rPr lang="nl-NL" sz="1700" i="1" dirty="0"/>
              <a:t>Verenigd in verandering</a:t>
            </a:r>
            <a:r>
              <a:rPr lang="nl-NL" sz="1700" dirty="0"/>
              <a:t>, SCP, Den Haag, 2014).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691107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7217" y="1186538"/>
            <a:ext cx="8791575" cy="4993014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nl-NL" sz="3200" b="1" dirty="0"/>
              <a:t>Conclusies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800" dirty="0"/>
              <a:t>Gaat goed met de gemiddelde Nederlander maar grote verschillen in welbevinden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800" dirty="0"/>
              <a:t>Partijpolitieke concentratie van pessimisme + ongenoegen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800" dirty="0"/>
              <a:t>Tamelijk veel vertrouwen in vakbonden en geen dalende trend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800" dirty="0"/>
              <a:t>Paradox: jongeren meer vertrouwen en minder lid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800" dirty="0"/>
              <a:t>Ledenwerving/binding vergt ander onderzoek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NL" sz="2800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48A11-0681-4940-BC75-FC29223A40D4}" type="slidenum">
              <a:rPr lang="nl-NL" smtClean="0"/>
              <a:pPr>
                <a:defRPr/>
              </a:pPr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7659311"/>
      </p:ext>
    </p:extLst>
  </p:cSld>
  <p:clrMapOvr>
    <a:masterClrMapping/>
  </p:clrMapOvr>
</p:sld>
</file>

<file path=ppt/theme/theme1.xml><?xml version="1.0" encoding="utf-8"?>
<a:theme xmlns:a="http://schemas.openxmlformats.org/drawingml/2006/main" name="Sjabloon SCP NL 2007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Kantoor">
      <a:majorFont>
        <a:latin typeface="Verdan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jabloon SCP NL 20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47145C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B1AAB5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jabloon SCP NL 2007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pagina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Kantoor">
      <a:majorFont>
        <a:latin typeface="Verdan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Inhoudsopgave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Kantoor">
      <a:majorFont>
        <a:latin typeface="Verdan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Standaardontwerp">
  <a:themeElements>
    <a:clrScheme name="Kleurenschema Groen">
      <a:dk1>
        <a:sysClr val="windowText" lastClr="000000"/>
      </a:dk1>
      <a:lt1>
        <a:sysClr val="window" lastClr="FFFFFF"/>
      </a:lt1>
      <a:dk2>
        <a:srgbClr val="F4BBD6"/>
      </a:dk2>
      <a:lt2>
        <a:srgbClr val="EEECE1"/>
      </a:lt2>
      <a:accent1>
        <a:srgbClr val="F9B249"/>
      </a:accent1>
      <a:accent2>
        <a:srgbClr val="FF9560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7_Standaardontwerp">
  <a:themeElements>
    <a:clrScheme name="Kleurenschema Groen">
      <a:dk1>
        <a:sysClr val="windowText" lastClr="000000"/>
      </a:dk1>
      <a:lt1>
        <a:sysClr val="window" lastClr="FFFFFF"/>
      </a:lt1>
      <a:dk2>
        <a:srgbClr val="F4BBD6"/>
      </a:dk2>
      <a:lt2>
        <a:srgbClr val="EEECE1"/>
      </a:lt2>
      <a:accent1>
        <a:srgbClr val="F9B249"/>
      </a:accent1>
      <a:accent2>
        <a:srgbClr val="FF9560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UvT_UK">
  <a:themeElements>
    <a:clrScheme name="Default Design 1">
      <a:dk1>
        <a:srgbClr val="000000"/>
      </a:dk1>
      <a:lt1>
        <a:srgbClr val="FFFFFF"/>
      </a:lt1>
      <a:dk2>
        <a:srgbClr val="D0B14B"/>
      </a:dk2>
      <a:lt2>
        <a:srgbClr val="FFFFFF"/>
      </a:lt2>
      <a:accent1>
        <a:srgbClr val="7C9190"/>
      </a:accent1>
      <a:accent2>
        <a:srgbClr val="7C9190"/>
      </a:accent2>
      <a:accent3>
        <a:srgbClr val="E4D5B1"/>
      </a:accent3>
      <a:accent4>
        <a:srgbClr val="DADADA"/>
      </a:accent4>
      <a:accent5>
        <a:srgbClr val="BFC7C6"/>
      </a:accent5>
      <a:accent6>
        <a:srgbClr val="708382"/>
      </a:accent6>
      <a:hlink>
        <a:srgbClr val="B9C299"/>
      </a:hlink>
      <a:folHlink>
        <a:srgbClr val="C7A53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0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0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D0B14B"/>
        </a:dk2>
        <a:lt2>
          <a:srgbClr val="FFFFFF"/>
        </a:lt2>
        <a:accent1>
          <a:srgbClr val="7C9190"/>
        </a:accent1>
        <a:accent2>
          <a:srgbClr val="7C9190"/>
        </a:accent2>
        <a:accent3>
          <a:srgbClr val="E4D5B1"/>
        </a:accent3>
        <a:accent4>
          <a:srgbClr val="DADADA"/>
        </a:accent4>
        <a:accent5>
          <a:srgbClr val="BFC7C6"/>
        </a:accent5>
        <a:accent6>
          <a:srgbClr val="708382"/>
        </a:accent6>
        <a:hlink>
          <a:srgbClr val="B9C299"/>
        </a:hlink>
        <a:folHlink>
          <a:srgbClr val="C7A53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8_Standaardontwerp">
  <a:themeElements>
    <a:clrScheme name="SCP">
      <a:dk1>
        <a:sysClr val="windowText" lastClr="000000"/>
      </a:dk1>
      <a:lt1>
        <a:sysClr val="window" lastClr="FFFFFF"/>
      </a:lt1>
      <a:dk2>
        <a:srgbClr val="F9B249"/>
      </a:dk2>
      <a:lt2>
        <a:srgbClr val="EEECE1"/>
      </a:lt2>
      <a:accent1>
        <a:srgbClr val="046F96"/>
      </a:accent1>
      <a:accent2>
        <a:srgbClr val="F9B249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9_Standaardontwerp">
  <a:themeElements>
    <a:clrScheme name="Kleurenschema Groen">
      <a:dk1>
        <a:sysClr val="windowText" lastClr="000000"/>
      </a:dk1>
      <a:lt1>
        <a:sysClr val="window" lastClr="FFFFFF"/>
      </a:lt1>
      <a:dk2>
        <a:srgbClr val="F4BBD6"/>
      </a:dk2>
      <a:lt2>
        <a:srgbClr val="EEECE1"/>
      </a:lt2>
      <a:accent1>
        <a:srgbClr val="F9B249"/>
      </a:accent1>
      <a:accent2>
        <a:srgbClr val="FF9560"/>
      </a:accent2>
      <a:accent3>
        <a:srgbClr val="CC003D"/>
      </a:accent3>
      <a:accent4>
        <a:srgbClr val="900079"/>
      </a:accent4>
      <a:accent5>
        <a:srgbClr val="47145C"/>
      </a:accent5>
      <a:accent6>
        <a:srgbClr val="0E4A10"/>
      </a:accent6>
      <a:hlink>
        <a:srgbClr val="0000FF"/>
      </a:hlink>
      <a:folHlink>
        <a:srgbClr val="800080"/>
      </a:folHlink>
    </a:clrScheme>
    <a:fontScheme name="Standaardontwerp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Sjabloon SCP NL 2007</Template>
  <TotalTime>7610</TotalTime>
  <Words>766</Words>
  <Application>Microsoft Office PowerPoint</Application>
  <PresentationFormat>Diavoorstelling (4:3)</PresentationFormat>
  <Paragraphs>111</Paragraphs>
  <Slides>24</Slides>
  <Notes>23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14</vt:i4>
      </vt:variant>
      <vt:variant>
        <vt:lpstr>Diatitels</vt:lpstr>
      </vt:variant>
      <vt:variant>
        <vt:i4>24</vt:i4>
      </vt:variant>
    </vt:vector>
  </HeadingPairs>
  <TitlesOfParts>
    <vt:vector size="42" baseType="lpstr">
      <vt:lpstr>Arial</vt:lpstr>
      <vt:lpstr>Calibri</vt:lpstr>
      <vt:lpstr>Verdana</vt:lpstr>
      <vt:lpstr>Wingdings</vt:lpstr>
      <vt:lpstr>Sjabloon SCP NL 2007</vt:lpstr>
      <vt:lpstr>Titelpagina</vt:lpstr>
      <vt:lpstr>Inhoudsopgave</vt:lpstr>
      <vt:lpstr>Standaardontwerp</vt:lpstr>
      <vt:lpstr>1_Standaardontwerp</vt:lpstr>
      <vt:lpstr>2_Standaardontwerp</vt:lpstr>
      <vt:lpstr>3_Standaardontwerp</vt:lpstr>
      <vt:lpstr>4_Standaardontwerp</vt:lpstr>
      <vt:lpstr>5_Standaardontwerp</vt:lpstr>
      <vt:lpstr>6_Standaardontwerp</vt:lpstr>
      <vt:lpstr>7_Standaardontwerp</vt:lpstr>
      <vt:lpstr>UvT_UK</vt:lpstr>
      <vt:lpstr>8_Standaardontwerp</vt:lpstr>
      <vt:lpstr>9_Standaardontwerp</vt:lpstr>
      <vt:lpstr>Vertrouwen in de vakbond?    De Burcht – 11 februari 2020   Paul Dekker (p.dekker@scp.nl)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Vertrouwen in mensen en instituties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Sociaal en Cultureel Planbureau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"Paul Dekker" &lt;p.dekker@scp.nl&gt;</dc:creator>
  <cp:lastModifiedBy>Paul Dekker</cp:lastModifiedBy>
  <cp:revision>374</cp:revision>
  <cp:lastPrinted>2017-06-29T07:17:56Z</cp:lastPrinted>
  <dcterms:created xsi:type="dcterms:W3CDTF">2012-02-02T13:49:32Z</dcterms:created>
  <dcterms:modified xsi:type="dcterms:W3CDTF">2020-02-10T10:56:50Z</dcterms:modified>
  <cp:category>DonkerGeel</cp:category>
</cp:coreProperties>
</file>