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Override PartName="/ppt/charts/colors7.xml" ContentType="application/vnd.ms-office.chartcolorstyle+xml"/>
  <Override PartName="/ppt/charts/style7.xml" ContentType="application/vnd.ms-office.chartstyle+xml"/>
  <Override PartName="/ppt/charts/colors8.xml" ContentType="application/vnd.ms-office.chartcolorstyle+xml"/>
  <Override PartName="/ppt/charts/style8.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autoCompressPictures="0">
  <p:sldMasterIdLst>
    <p:sldMasterId id="2147483648" r:id="rId1"/>
  </p:sldMasterIdLst>
  <p:notesMasterIdLst>
    <p:notesMasterId r:id="rId11"/>
  </p:notesMasterIdLst>
  <p:sldIdLst>
    <p:sldId id="317" r:id="rId2"/>
    <p:sldId id="318" r:id="rId3"/>
    <p:sldId id="257" r:id="rId4"/>
    <p:sldId id="316" r:id="rId5"/>
    <p:sldId id="313" r:id="rId6"/>
    <p:sldId id="324" r:id="rId7"/>
    <p:sldId id="325" r:id="rId8"/>
    <p:sldId id="321" r:id="rId9"/>
    <p:sldId id="32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47"/>
    <p:restoredTop sz="89510"/>
  </p:normalViewPr>
  <p:slideViewPr>
    <p:cSldViewPr snapToGrid="0" snapToObjects="1">
      <p:cViewPr>
        <p:scale>
          <a:sx n="76" d="100"/>
          <a:sy n="76" d="100"/>
        </p:scale>
        <p:origin x="-72" y="3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file:///\\Users\jellevisser\ILO%20%20%20%20%20%20%20%20%20%20\Trade%20union%20paper\Tables%20union%20paper.xlsx" TargetMode="External"/></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oleObject" Target="file:///\\Users\jellevisser\ILO%20%20%20%20%20%20%20%20%20%20\Trade%20union%20paper\Tables%20union%20paper.xlsx" TargetMode="External"/></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oleObject" Target="file:///\\Users\jellevisser\ILO%20%20%20%20%20%20%20%20%20%20\Trade%20union%20paper\Tables%20union%20paper.xlsx" TargetMode="External"/></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oleObject" Target="file:///\\Users\jellevisser\ILO%20%20%20%20%20%20%20%20%20%20\Trade%20union%20paper\Tables%20union%20paper.xlsx" TargetMode="External"/></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oleObject" Target="file:///\\Users\jellevisser\DATA%20COLLECTIONS\NUM%20WSEE%20UD%201880-2016.xlsx" TargetMode="External"/></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oleObject" Target="file:///\\Users\jellevisser\ILO%20%20%20%20%20%20%20%20%20%20\Trade%20union%20paper\NUM%20WSEE%20UD%201960-2016.xlsx" TargetMode="External"/></Relationships>
</file>

<file path=ppt/charts/_rels/chart7.xml.rels><?xml version="1.0" encoding="UTF-8" standalone="yes"?>
<Relationships xmlns="http://schemas.openxmlformats.org/package/2006/relationships"><Relationship Id="rId3" Type="http://schemas.microsoft.com/office/2011/relationships/chartStyle" Target="style7.xml"/><Relationship Id="rId2" Type="http://schemas.microsoft.com/office/2011/relationships/chartColorStyle" Target="colors7.xml"/><Relationship Id="rId1" Type="http://schemas.openxmlformats.org/officeDocument/2006/relationships/oleObject" Target="file:///\\Users\jellevisser\OECD\Organisatiegraden%20OECD-sector%20etc.xlsx" TargetMode="External"/></Relationships>
</file>

<file path=ppt/charts/_rels/chart8.xml.rels><?xml version="1.0" encoding="UTF-8" standalone="yes"?>
<Relationships xmlns="http://schemas.openxmlformats.org/package/2006/relationships"><Relationship Id="rId3" Type="http://schemas.microsoft.com/office/2011/relationships/chartStyle" Target="style8.xml"/><Relationship Id="rId2" Type="http://schemas.microsoft.com/office/2011/relationships/chartColorStyle" Target="colors8.xml"/><Relationship Id="rId1" Type="http://schemas.openxmlformats.org/officeDocument/2006/relationships/oleObject" Target="file:///\\Users\jellevisser\OECD\Organisatiegraden%20OECD-sector%20etc.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n-US" sz="1600" b="1" dirty="0"/>
              <a:t>ASIA</a:t>
            </a:r>
          </a:p>
        </c:rich>
      </c:tx>
      <c:layout/>
      <c:overlay val="0"/>
      <c:spPr>
        <a:noFill/>
        <a:ln>
          <a:noFill/>
        </a:ln>
        <a:effectLst/>
      </c:spPr>
    </c:title>
    <c:autoTitleDeleted val="0"/>
    <c:plotArea>
      <c:layout>
        <c:manualLayout>
          <c:layoutTarget val="inner"/>
          <c:xMode val="edge"/>
          <c:yMode val="edge"/>
          <c:x val="0.12809179310128774"/>
          <c:y val="0.20455320186348824"/>
          <c:w val="0.73529200839588527"/>
          <c:h val="0.69799989224074699"/>
        </c:manualLayout>
      </c:layout>
      <c:lineChart>
        <c:grouping val="standard"/>
        <c:varyColors val="0"/>
        <c:ser>
          <c:idx val="0"/>
          <c:order val="0"/>
          <c:tx>
            <c:strRef>
              <c:f>'Figure 1'!$A$12</c:f>
              <c:strCache>
                <c:ptCount val="1"/>
                <c:pt idx="0">
                  <c:v>ASIA (w/o China)</c:v>
                </c:pt>
              </c:strCache>
            </c:strRef>
          </c:tx>
          <c:spPr>
            <a:ln w="44450" cap="rnd">
              <a:solidFill>
                <a:schemeClr val="tx1"/>
              </a:solidFill>
              <a:round/>
            </a:ln>
            <a:effectLst/>
          </c:spPr>
          <c:marker>
            <c:symbol val="none"/>
          </c:marker>
          <c:cat>
            <c:numRef>
              <c:f>'Figure 1'!$C$2:$G$2</c:f>
              <c:numCache>
                <c:formatCode>0</c:formatCode>
                <c:ptCount val="5"/>
                <c:pt idx="0">
                  <c:v>1980</c:v>
                </c:pt>
                <c:pt idx="1">
                  <c:v>1990</c:v>
                </c:pt>
                <c:pt idx="2">
                  <c:v>2000</c:v>
                </c:pt>
                <c:pt idx="3">
                  <c:v>2008</c:v>
                </c:pt>
                <c:pt idx="4">
                  <c:v>2016</c:v>
                </c:pt>
              </c:numCache>
            </c:numRef>
          </c:cat>
          <c:val>
            <c:numRef>
              <c:f>'Figure 1'!$C$12:$G$12</c:f>
              <c:numCache>
                <c:formatCode>#.##00</c:formatCode>
                <c:ptCount val="5"/>
                <c:pt idx="1">
                  <c:v>22.970304036719401</c:v>
                </c:pt>
                <c:pt idx="2">
                  <c:v>20.263160081814366</c:v>
                </c:pt>
                <c:pt idx="3">
                  <c:v>16.102306883341427</c:v>
                </c:pt>
                <c:pt idx="4">
                  <c:v>13.804147605844173</c:v>
                </c:pt>
              </c:numCache>
            </c:numRef>
          </c:val>
          <c:smooth val="0"/>
          <c:extLst xmlns:c16r2="http://schemas.microsoft.com/office/drawing/2015/06/chart">
            <c:ext xmlns:c16="http://schemas.microsoft.com/office/drawing/2014/chart" uri="{C3380CC4-5D6E-409C-BE32-E72D297353CC}">
              <c16:uniqueId val="{00000000-F9DD-9F4A-9FC1-A60B663F778E}"/>
            </c:ext>
          </c:extLst>
        </c:ser>
        <c:ser>
          <c:idx val="1"/>
          <c:order val="1"/>
          <c:tx>
            <c:strRef>
              <c:f>'Figure 1'!$A$14</c:f>
              <c:strCache>
                <c:ptCount val="1"/>
                <c:pt idx="0">
                  <c:v>East Asia</c:v>
                </c:pt>
              </c:strCache>
            </c:strRef>
          </c:tx>
          <c:spPr>
            <a:ln w="28575" cap="rnd">
              <a:solidFill>
                <a:srgbClr val="FF0000"/>
              </a:solidFill>
              <a:prstDash val="sysDot"/>
              <a:round/>
            </a:ln>
            <a:effectLst/>
          </c:spPr>
          <c:marker>
            <c:symbol val="triangle"/>
            <c:size val="10"/>
            <c:spPr>
              <a:solidFill>
                <a:srgbClr val="FF0000"/>
              </a:solidFill>
              <a:ln w="9525">
                <a:solidFill>
                  <a:srgbClr val="FF0000"/>
                </a:solidFill>
              </a:ln>
              <a:effectLst/>
            </c:spPr>
          </c:marker>
          <c:cat>
            <c:numRef>
              <c:f>'Figure 1'!$C$2:$G$2</c:f>
              <c:numCache>
                <c:formatCode>0</c:formatCode>
                <c:ptCount val="5"/>
                <c:pt idx="0">
                  <c:v>1980</c:v>
                </c:pt>
                <c:pt idx="1">
                  <c:v>1990</c:v>
                </c:pt>
                <c:pt idx="2">
                  <c:v>2000</c:v>
                </c:pt>
                <c:pt idx="3">
                  <c:v>2008</c:v>
                </c:pt>
                <c:pt idx="4">
                  <c:v>2016</c:v>
                </c:pt>
              </c:numCache>
            </c:numRef>
          </c:cat>
          <c:val>
            <c:numRef>
              <c:f>'Figure 1'!$C$14:$G$14</c:f>
              <c:numCache>
                <c:formatCode>#.##00</c:formatCode>
                <c:ptCount val="5"/>
                <c:pt idx="0">
                  <c:v>28.672565405608886</c:v>
                </c:pt>
                <c:pt idx="1">
                  <c:v>25.501601073056477</c:v>
                </c:pt>
                <c:pt idx="2">
                  <c:v>21.978528343219036</c:v>
                </c:pt>
                <c:pt idx="3">
                  <c:v>19.40076115739453</c:v>
                </c:pt>
                <c:pt idx="4">
                  <c:v>18.192224516312763</c:v>
                </c:pt>
              </c:numCache>
            </c:numRef>
          </c:val>
          <c:smooth val="0"/>
          <c:extLst xmlns:c16r2="http://schemas.microsoft.com/office/drawing/2015/06/chart">
            <c:ext xmlns:c16="http://schemas.microsoft.com/office/drawing/2014/chart" uri="{C3380CC4-5D6E-409C-BE32-E72D297353CC}">
              <c16:uniqueId val="{00000001-F9DD-9F4A-9FC1-A60B663F778E}"/>
            </c:ext>
          </c:extLst>
        </c:ser>
        <c:ser>
          <c:idx val="2"/>
          <c:order val="2"/>
          <c:tx>
            <c:strRef>
              <c:f>'Figure 1'!$A$15</c:f>
              <c:strCache>
                <c:ptCount val="1"/>
                <c:pt idx="0">
                  <c:v>South East Asia</c:v>
                </c:pt>
              </c:strCache>
            </c:strRef>
          </c:tx>
          <c:spPr>
            <a:ln w="28575" cap="rnd">
              <a:solidFill>
                <a:srgbClr val="00B050"/>
              </a:solidFill>
              <a:prstDash val="dash"/>
              <a:round/>
            </a:ln>
            <a:effectLst/>
          </c:spPr>
          <c:marker>
            <c:symbol val="square"/>
            <c:size val="10"/>
            <c:spPr>
              <a:solidFill>
                <a:srgbClr val="00B050"/>
              </a:solidFill>
              <a:ln w="9525">
                <a:solidFill>
                  <a:schemeClr val="accent3"/>
                </a:solidFill>
              </a:ln>
              <a:effectLst/>
            </c:spPr>
          </c:marker>
          <c:cat>
            <c:numRef>
              <c:f>'Figure 1'!$C$2:$G$2</c:f>
              <c:numCache>
                <c:formatCode>0</c:formatCode>
                <c:ptCount val="5"/>
                <c:pt idx="0">
                  <c:v>1980</c:v>
                </c:pt>
                <c:pt idx="1">
                  <c:v>1990</c:v>
                </c:pt>
                <c:pt idx="2">
                  <c:v>2000</c:v>
                </c:pt>
                <c:pt idx="3">
                  <c:v>2008</c:v>
                </c:pt>
                <c:pt idx="4">
                  <c:v>2016</c:v>
                </c:pt>
              </c:numCache>
            </c:numRef>
          </c:cat>
          <c:val>
            <c:numRef>
              <c:f>'Figure 1'!$C$15:$G$15</c:f>
              <c:numCache>
                <c:formatCode>#.##00</c:formatCode>
                <c:ptCount val="5"/>
                <c:pt idx="0">
                  <c:v>28.802065962571799</c:v>
                </c:pt>
                <c:pt idx="1">
                  <c:v>22.920239496179299</c:v>
                </c:pt>
                <c:pt idx="2">
                  <c:v>22.621554966648421</c:v>
                </c:pt>
                <c:pt idx="3">
                  <c:v>14.676892088361024</c:v>
                </c:pt>
                <c:pt idx="4">
                  <c:v>12.367167283683198</c:v>
                </c:pt>
              </c:numCache>
            </c:numRef>
          </c:val>
          <c:smooth val="0"/>
          <c:extLst xmlns:c16r2="http://schemas.microsoft.com/office/drawing/2015/06/chart">
            <c:ext xmlns:c16="http://schemas.microsoft.com/office/drawing/2014/chart" uri="{C3380CC4-5D6E-409C-BE32-E72D297353CC}">
              <c16:uniqueId val="{00000002-F9DD-9F4A-9FC1-A60B663F778E}"/>
            </c:ext>
          </c:extLst>
        </c:ser>
        <c:ser>
          <c:idx val="3"/>
          <c:order val="3"/>
          <c:tx>
            <c:strRef>
              <c:f>'Figure 1'!$A$16</c:f>
              <c:strCache>
                <c:ptCount val="1"/>
                <c:pt idx="0">
                  <c:v>South Asia</c:v>
                </c:pt>
              </c:strCache>
            </c:strRef>
          </c:tx>
          <c:spPr>
            <a:ln w="28575" cap="rnd">
              <a:solidFill>
                <a:srgbClr val="FFC000"/>
              </a:solidFill>
              <a:round/>
            </a:ln>
            <a:effectLst/>
          </c:spPr>
          <c:marker>
            <c:symbol val="star"/>
            <c:size val="10"/>
            <c:spPr>
              <a:solidFill>
                <a:schemeClr val="tx1"/>
              </a:solidFill>
              <a:ln w="9525">
                <a:solidFill>
                  <a:schemeClr val="accent4"/>
                </a:solidFill>
              </a:ln>
              <a:effectLst/>
            </c:spPr>
          </c:marker>
          <c:cat>
            <c:numRef>
              <c:f>'Figure 1'!$C$2:$G$2</c:f>
              <c:numCache>
                <c:formatCode>0</c:formatCode>
                <c:ptCount val="5"/>
                <c:pt idx="0">
                  <c:v>1980</c:v>
                </c:pt>
                <c:pt idx="1">
                  <c:v>1990</c:v>
                </c:pt>
                <c:pt idx="2">
                  <c:v>2000</c:v>
                </c:pt>
                <c:pt idx="3">
                  <c:v>2008</c:v>
                </c:pt>
                <c:pt idx="4">
                  <c:v>2016</c:v>
                </c:pt>
              </c:numCache>
            </c:numRef>
          </c:cat>
          <c:val>
            <c:numRef>
              <c:f>'Figure 1'!$C$16:$G$16</c:f>
              <c:numCache>
                <c:formatCode>#.##00</c:formatCode>
                <c:ptCount val="5"/>
                <c:pt idx="0">
                  <c:v>16.09567537869869</c:v>
                </c:pt>
                <c:pt idx="1">
                  <c:v>16.951552930530195</c:v>
                </c:pt>
                <c:pt idx="2">
                  <c:v>13.221398997506979</c:v>
                </c:pt>
                <c:pt idx="3">
                  <c:v>12.745296079448604</c:v>
                </c:pt>
                <c:pt idx="4">
                  <c:v>11.590906434457366</c:v>
                </c:pt>
              </c:numCache>
            </c:numRef>
          </c:val>
          <c:smooth val="0"/>
          <c:extLst xmlns:c16r2="http://schemas.microsoft.com/office/drawing/2015/06/chart">
            <c:ext xmlns:c16="http://schemas.microsoft.com/office/drawing/2014/chart" uri="{C3380CC4-5D6E-409C-BE32-E72D297353CC}">
              <c16:uniqueId val="{00000003-F9DD-9F4A-9FC1-A60B663F778E}"/>
            </c:ext>
          </c:extLst>
        </c:ser>
        <c:ser>
          <c:idx val="4"/>
          <c:order val="4"/>
          <c:tx>
            <c:strRef>
              <c:f>'Figure 1'!$A$17</c:f>
              <c:strCache>
                <c:ptCount val="1"/>
                <c:pt idx="0">
                  <c:v>West Asia</c:v>
                </c:pt>
              </c:strCache>
            </c:strRef>
          </c:tx>
          <c:spPr>
            <a:ln w="28575" cap="rnd">
              <a:solidFill>
                <a:schemeClr val="accent5"/>
              </a:solidFill>
              <a:round/>
            </a:ln>
            <a:effectLst/>
          </c:spPr>
          <c:marker>
            <c:symbol val="diamond"/>
            <c:size val="10"/>
            <c:spPr>
              <a:solidFill>
                <a:schemeClr val="accent5"/>
              </a:solidFill>
              <a:ln w="9525">
                <a:solidFill>
                  <a:schemeClr val="accent5"/>
                </a:solidFill>
              </a:ln>
              <a:effectLst/>
            </c:spPr>
          </c:marker>
          <c:cat>
            <c:numRef>
              <c:f>'Figure 1'!$C$2:$G$2</c:f>
              <c:numCache>
                <c:formatCode>0</c:formatCode>
                <c:ptCount val="5"/>
                <c:pt idx="0">
                  <c:v>1980</c:v>
                </c:pt>
                <c:pt idx="1">
                  <c:v>1990</c:v>
                </c:pt>
                <c:pt idx="2">
                  <c:v>2000</c:v>
                </c:pt>
                <c:pt idx="3">
                  <c:v>2008</c:v>
                </c:pt>
                <c:pt idx="4">
                  <c:v>2016</c:v>
                </c:pt>
              </c:numCache>
            </c:numRef>
          </c:cat>
          <c:val>
            <c:numRef>
              <c:f>'Figure 1'!$C$17:$G$17</c:f>
              <c:numCache>
                <c:formatCode>#.##00</c:formatCode>
                <c:ptCount val="5"/>
                <c:pt idx="1">
                  <c:v>40.775760577182417</c:v>
                </c:pt>
                <c:pt idx="2">
                  <c:v>32.60633012356292</c:v>
                </c:pt>
                <c:pt idx="3">
                  <c:v>25.621194630323188</c:v>
                </c:pt>
                <c:pt idx="4">
                  <c:v>20.327858457879636</c:v>
                </c:pt>
              </c:numCache>
            </c:numRef>
          </c:val>
          <c:smooth val="0"/>
          <c:extLst xmlns:c16r2="http://schemas.microsoft.com/office/drawing/2015/06/chart">
            <c:ext xmlns:c16="http://schemas.microsoft.com/office/drawing/2014/chart" uri="{C3380CC4-5D6E-409C-BE32-E72D297353CC}">
              <c16:uniqueId val="{00000004-F9DD-9F4A-9FC1-A60B663F778E}"/>
            </c:ext>
          </c:extLst>
        </c:ser>
        <c:ser>
          <c:idx val="5"/>
          <c:order val="5"/>
          <c:tx>
            <c:strRef>
              <c:f>'Figure 1'!$A$18</c:f>
              <c:strCache>
                <c:ptCount val="1"/>
                <c:pt idx="0">
                  <c:v>Arab  countries</c:v>
                </c:pt>
              </c:strCache>
            </c:strRef>
          </c:tx>
          <c:spPr>
            <a:ln w="28575" cap="rnd">
              <a:solidFill>
                <a:srgbClr val="7030A0"/>
              </a:solidFill>
              <a:round/>
            </a:ln>
            <a:effectLst/>
          </c:spPr>
          <c:marker>
            <c:symbol val="plus"/>
            <c:size val="10"/>
            <c:spPr>
              <a:noFill/>
              <a:ln w="9525">
                <a:solidFill>
                  <a:srgbClr val="7030A0"/>
                </a:solidFill>
              </a:ln>
              <a:effectLst/>
            </c:spPr>
          </c:marker>
          <c:cat>
            <c:numRef>
              <c:f>'Figure 1'!$C$2:$G$2</c:f>
              <c:numCache>
                <c:formatCode>0</c:formatCode>
                <c:ptCount val="5"/>
                <c:pt idx="0">
                  <c:v>1980</c:v>
                </c:pt>
                <c:pt idx="1">
                  <c:v>1990</c:v>
                </c:pt>
                <c:pt idx="2">
                  <c:v>2000</c:v>
                </c:pt>
                <c:pt idx="3">
                  <c:v>2008</c:v>
                </c:pt>
                <c:pt idx="4">
                  <c:v>2016</c:v>
                </c:pt>
              </c:numCache>
            </c:numRef>
          </c:cat>
          <c:val>
            <c:numRef>
              <c:f>'Figure 1'!$C$18:$G$18</c:f>
              <c:numCache>
                <c:formatCode>#.##00</c:formatCode>
                <c:ptCount val="5"/>
                <c:pt idx="0">
                  <c:v>28.000000000000007</c:v>
                </c:pt>
                <c:pt idx="1">
                  <c:v>27.604166666666668</c:v>
                </c:pt>
                <c:pt idx="2">
                  <c:v>14.728904955565595</c:v>
                </c:pt>
                <c:pt idx="3">
                  <c:v>15.736496905201433</c:v>
                </c:pt>
                <c:pt idx="4">
                  <c:v>8.0788214715432822</c:v>
                </c:pt>
              </c:numCache>
            </c:numRef>
          </c:val>
          <c:smooth val="0"/>
          <c:extLst xmlns:c16r2="http://schemas.microsoft.com/office/drawing/2015/06/chart">
            <c:ext xmlns:c16="http://schemas.microsoft.com/office/drawing/2014/chart" uri="{C3380CC4-5D6E-409C-BE32-E72D297353CC}">
              <c16:uniqueId val="{00000005-F9DD-9F4A-9FC1-A60B663F778E}"/>
            </c:ext>
          </c:extLst>
        </c:ser>
        <c:dLbls>
          <c:showLegendKey val="0"/>
          <c:showVal val="0"/>
          <c:showCatName val="0"/>
          <c:showSerName val="0"/>
          <c:showPercent val="0"/>
          <c:showBubbleSize val="0"/>
        </c:dLbls>
        <c:marker val="1"/>
        <c:smooth val="0"/>
        <c:axId val="189868672"/>
        <c:axId val="189870848"/>
      </c:lineChart>
      <c:catAx>
        <c:axId val="189868672"/>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870848"/>
        <c:crosses val="autoZero"/>
        <c:auto val="1"/>
        <c:lblAlgn val="ctr"/>
        <c:lblOffset val="100"/>
        <c:noMultiLvlLbl val="0"/>
      </c:catAx>
      <c:valAx>
        <c:axId val="189870848"/>
        <c:scaling>
          <c:orientation val="minMax"/>
          <c:max val="5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sz="1200" b="1"/>
                  <a:t>%</a:t>
                </a:r>
                <a:r>
                  <a:rPr lang="en-US" sz="1200" b="1" baseline="0"/>
                  <a:t> of employees</a:t>
                </a:r>
                <a:endParaRPr lang="en-US" sz="1200" b="1"/>
              </a:p>
            </c:rich>
          </c:tx>
          <c:layout/>
          <c:overlay val="0"/>
          <c:spPr>
            <a:noFill/>
            <a:ln>
              <a:noFill/>
            </a:ln>
            <a:effectLst/>
          </c:sp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868672"/>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n-US" sz="1600" b="1" dirty="0"/>
              <a:t>AFRICA </a:t>
            </a:r>
          </a:p>
        </c:rich>
      </c:tx>
      <c:layout/>
      <c:overlay val="0"/>
      <c:spPr>
        <a:noFill/>
        <a:ln>
          <a:noFill/>
        </a:ln>
        <a:effectLst/>
      </c:spPr>
    </c:title>
    <c:autoTitleDeleted val="0"/>
    <c:plotArea>
      <c:layout/>
      <c:lineChart>
        <c:grouping val="standard"/>
        <c:varyColors val="0"/>
        <c:ser>
          <c:idx val="0"/>
          <c:order val="0"/>
          <c:tx>
            <c:strRef>
              <c:f>'Figure 1'!$A$3</c:f>
              <c:strCache>
                <c:ptCount val="1"/>
                <c:pt idx="0">
                  <c:v>AFRICA</c:v>
                </c:pt>
              </c:strCache>
            </c:strRef>
          </c:tx>
          <c:spPr>
            <a:ln w="41275" cap="rnd">
              <a:solidFill>
                <a:schemeClr val="tx1"/>
              </a:solidFill>
              <a:round/>
            </a:ln>
            <a:effectLst/>
          </c:spPr>
          <c:marker>
            <c:symbol val="none"/>
          </c:marker>
          <c:cat>
            <c:numRef>
              <c:f>'Figure 1'!$C$2:$G$2</c:f>
              <c:numCache>
                <c:formatCode>0</c:formatCode>
                <c:ptCount val="5"/>
                <c:pt idx="0">
                  <c:v>1980</c:v>
                </c:pt>
                <c:pt idx="1">
                  <c:v>1990</c:v>
                </c:pt>
                <c:pt idx="2">
                  <c:v>2000</c:v>
                </c:pt>
                <c:pt idx="3">
                  <c:v>2008</c:v>
                </c:pt>
                <c:pt idx="4">
                  <c:v>2016</c:v>
                </c:pt>
              </c:numCache>
            </c:numRef>
          </c:cat>
          <c:val>
            <c:numRef>
              <c:f>'Figure 1'!$C$3:$G$3</c:f>
              <c:numCache>
                <c:formatCode>#.##00</c:formatCode>
                <c:ptCount val="5"/>
                <c:pt idx="1">
                  <c:v>34.302337178762592</c:v>
                </c:pt>
                <c:pt idx="2">
                  <c:v>28.079968485910861</c:v>
                </c:pt>
                <c:pt idx="3">
                  <c:v>20.455616391302375</c:v>
                </c:pt>
                <c:pt idx="4">
                  <c:v>20.72387434008148</c:v>
                </c:pt>
              </c:numCache>
            </c:numRef>
          </c:val>
          <c:smooth val="0"/>
          <c:extLst xmlns:c16r2="http://schemas.microsoft.com/office/drawing/2015/06/chart">
            <c:ext xmlns:c16="http://schemas.microsoft.com/office/drawing/2014/chart" uri="{C3380CC4-5D6E-409C-BE32-E72D297353CC}">
              <c16:uniqueId val="{00000000-2AC3-4046-AC2A-2D7E0889138C}"/>
            </c:ext>
          </c:extLst>
        </c:ser>
        <c:ser>
          <c:idx val="1"/>
          <c:order val="1"/>
          <c:tx>
            <c:strRef>
              <c:f>'Figure 1'!$A$4</c:f>
              <c:strCache>
                <c:ptCount val="1"/>
                <c:pt idx="0">
                  <c:v>Southern Africa</c:v>
                </c:pt>
              </c:strCache>
            </c:strRef>
          </c:tx>
          <c:spPr>
            <a:ln w="28575" cap="rnd">
              <a:solidFill>
                <a:srgbClr val="FF0000"/>
              </a:solidFill>
              <a:prstDash val="sysDot"/>
              <a:round/>
            </a:ln>
            <a:effectLst/>
          </c:spPr>
          <c:marker>
            <c:symbol val="triangle"/>
            <c:size val="10"/>
            <c:spPr>
              <a:solidFill>
                <a:srgbClr val="FF0000"/>
              </a:solidFill>
              <a:ln w="9525">
                <a:solidFill>
                  <a:srgbClr val="FF0000"/>
                </a:solidFill>
              </a:ln>
              <a:effectLst/>
            </c:spPr>
          </c:marker>
          <c:cat>
            <c:numRef>
              <c:f>'Figure 1'!$C$2:$G$2</c:f>
              <c:numCache>
                <c:formatCode>0</c:formatCode>
                <c:ptCount val="5"/>
                <c:pt idx="0">
                  <c:v>1980</c:v>
                </c:pt>
                <c:pt idx="1">
                  <c:v>1990</c:v>
                </c:pt>
                <c:pt idx="2">
                  <c:v>2000</c:v>
                </c:pt>
                <c:pt idx="3">
                  <c:v>2008</c:v>
                </c:pt>
                <c:pt idx="4">
                  <c:v>2016</c:v>
                </c:pt>
              </c:numCache>
            </c:numRef>
          </c:cat>
          <c:val>
            <c:numRef>
              <c:f>'Figure 1'!$C$4:$G$4</c:f>
              <c:numCache>
                <c:formatCode>#.##00</c:formatCode>
                <c:ptCount val="5"/>
                <c:pt idx="0">
                  <c:v>19.923428692970329</c:v>
                </c:pt>
                <c:pt idx="1">
                  <c:v>35.887590101618684</c:v>
                </c:pt>
                <c:pt idx="2">
                  <c:v>34.593302939789346</c:v>
                </c:pt>
                <c:pt idx="3">
                  <c:v>24.919441075399234</c:v>
                </c:pt>
                <c:pt idx="4">
                  <c:v>24.919741488428613</c:v>
                </c:pt>
              </c:numCache>
            </c:numRef>
          </c:val>
          <c:smooth val="0"/>
          <c:extLst xmlns:c16r2="http://schemas.microsoft.com/office/drawing/2015/06/chart">
            <c:ext xmlns:c16="http://schemas.microsoft.com/office/drawing/2014/chart" uri="{C3380CC4-5D6E-409C-BE32-E72D297353CC}">
              <c16:uniqueId val="{00000001-2AC3-4046-AC2A-2D7E0889138C}"/>
            </c:ext>
          </c:extLst>
        </c:ser>
        <c:ser>
          <c:idx val="2"/>
          <c:order val="2"/>
          <c:tx>
            <c:strRef>
              <c:f>'Figure 1'!$A$5</c:f>
              <c:strCache>
                <c:ptCount val="1"/>
                <c:pt idx="0">
                  <c:v>West Africa</c:v>
                </c:pt>
              </c:strCache>
            </c:strRef>
          </c:tx>
          <c:spPr>
            <a:ln w="28575" cap="rnd">
              <a:solidFill>
                <a:srgbClr val="00B050"/>
              </a:solidFill>
              <a:prstDash val="dash"/>
              <a:round/>
            </a:ln>
            <a:effectLst/>
          </c:spPr>
          <c:marker>
            <c:symbol val="square"/>
            <c:size val="10"/>
            <c:spPr>
              <a:solidFill>
                <a:srgbClr val="00B050"/>
              </a:solidFill>
              <a:ln w="9525">
                <a:solidFill>
                  <a:schemeClr val="accent3"/>
                </a:solidFill>
              </a:ln>
              <a:effectLst/>
            </c:spPr>
          </c:marker>
          <c:cat>
            <c:numRef>
              <c:f>'Figure 1'!$C$2:$G$2</c:f>
              <c:numCache>
                <c:formatCode>0</c:formatCode>
                <c:ptCount val="5"/>
                <c:pt idx="0">
                  <c:v>1980</c:v>
                </c:pt>
                <c:pt idx="1">
                  <c:v>1990</c:v>
                </c:pt>
                <c:pt idx="2">
                  <c:v>2000</c:v>
                </c:pt>
                <c:pt idx="3">
                  <c:v>2008</c:v>
                </c:pt>
                <c:pt idx="4">
                  <c:v>2016</c:v>
                </c:pt>
              </c:numCache>
            </c:numRef>
          </c:cat>
          <c:val>
            <c:numRef>
              <c:f>'Figure 1'!$C$5:$G$5</c:f>
              <c:numCache>
                <c:formatCode>#.##00</c:formatCode>
                <c:ptCount val="5"/>
                <c:pt idx="1">
                  <c:v>33.186079086305355</c:v>
                </c:pt>
                <c:pt idx="2">
                  <c:v>22.315816990208095</c:v>
                </c:pt>
                <c:pt idx="3">
                  <c:v>15.214328168743767</c:v>
                </c:pt>
                <c:pt idx="4">
                  <c:v>12.127268684473522</c:v>
                </c:pt>
              </c:numCache>
            </c:numRef>
          </c:val>
          <c:smooth val="0"/>
          <c:extLst xmlns:c16r2="http://schemas.microsoft.com/office/drawing/2015/06/chart">
            <c:ext xmlns:c16="http://schemas.microsoft.com/office/drawing/2014/chart" uri="{C3380CC4-5D6E-409C-BE32-E72D297353CC}">
              <c16:uniqueId val="{00000002-2AC3-4046-AC2A-2D7E0889138C}"/>
            </c:ext>
          </c:extLst>
        </c:ser>
        <c:ser>
          <c:idx val="3"/>
          <c:order val="3"/>
          <c:tx>
            <c:strRef>
              <c:f>'Figure 1'!$A$6</c:f>
              <c:strCache>
                <c:ptCount val="1"/>
                <c:pt idx="0">
                  <c:v>East Africa</c:v>
                </c:pt>
              </c:strCache>
            </c:strRef>
          </c:tx>
          <c:spPr>
            <a:ln w="28575" cap="rnd">
              <a:solidFill>
                <a:srgbClr val="FFC000"/>
              </a:solidFill>
              <a:round/>
            </a:ln>
            <a:effectLst/>
          </c:spPr>
          <c:marker>
            <c:symbol val="star"/>
            <c:size val="10"/>
            <c:spPr>
              <a:solidFill>
                <a:schemeClr val="tx1"/>
              </a:solidFill>
              <a:ln w="9525">
                <a:solidFill>
                  <a:schemeClr val="accent4"/>
                </a:solidFill>
              </a:ln>
              <a:effectLst/>
            </c:spPr>
          </c:marker>
          <c:cat>
            <c:numRef>
              <c:f>'Figure 1'!$C$2:$G$2</c:f>
              <c:numCache>
                <c:formatCode>0</c:formatCode>
                <c:ptCount val="5"/>
                <c:pt idx="0">
                  <c:v>1980</c:v>
                </c:pt>
                <c:pt idx="1">
                  <c:v>1990</c:v>
                </c:pt>
                <c:pt idx="2">
                  <c:v>2000</c:v>
                </c:pt>
                <c:pt idx="3">
                  <c:v>2008</c:v>
                </c:pt>
                <c:pt idx="4">
                  <c:v>2016</c:v>
                </c:pt>
              </c:numCache>
            </c:numRef>
          </c:cat>
          <c:val>
            <c:numRef>
              <c:f>'Figure 1'!$C$6:$G$6</c:f>
              <c:numCache>
                <c:formatCode>#.##00</c:formatCode>
                <c:ptCount val="5"/>
                <c:pt idx="1">
                  <c:v>25.552889858233367</c:v>
                </c:pt>
                <c:pt idx="2">
                  <c:v>18.822570347757363</c:v>
                </c:pt>
                <c:pt idx="3">
                  <c:v>15.411818944126008</c:v>
                </c:pt>
                <c:pt idx="4">
                  <c:v>14.083597350552321</c:v>
                </c:pt>
              </c:numCache>
            </c:numRef>
          </c:val>
          <c:smooth val="0"/>
          <c:extLst xmlns:c16r2="http://schemas.microsoft.com/office/drawing/2015/06/chart">
            <c:ext xmlns:c16="http://schemas.microsoft.com/office/drawing/2014/chart" uri="{C3380CC4-5D6E-409C-BE32-E72D297353CC}">
              <c16:uniqueId val="{00000003-2AC3-4046-AC2A-2D7E0889138C}"/>
            </c:ext>
          </c:extLst>
        </c:ser>
        <c:ser>
          <c:idx val="4"/>
          <c:order val="4"/>
          <c:tx>
            <c:strRef>
              <c:f>'Figure 1'!$A$7</c:f>
              <c:strCache>
                <c:ptCount val="1"/>
                <c:pt idx="0">
                  <c:v>North Africa</c:v>
                </c:pt>
              </c:strCache>
            </c:strRef>
          </c:tx>
          <c:spPr>
            <a:ln w="28575" cap="rnd">
              <a:solidFill>
                <a:schemeClr val="accent5"/>
              </a:solidFill>
              <a:round/>
            </a:ln>
            <a:effectLst/>
          </c:spPr>
          <c:marker>
            <c:symbol val="diamond"/>
            <c:size val="10"/>
            <c:spPr>
              <a:solidFill>
                <a:schemeClr val="accent5"/>
              </a:solidFill>
              <a:ln w="9525">
                <a:solidFill>
                  <a:schemeClr val="accent5"/>
                </a:solidFill>
              </a:ln>
              <a:effectLst/>
            </c:spPr>
          </c:marker>
          <c:cat>
            <c:numRef>
              <c:f>'Figure 1'!$C$2:$G$2</c:f>
              <c:numCache>
                <c:formatCode>0</c:formatCode>
                <c:ptCount val="5"/>
                <c:pt idx="0">
                  <c:v>1980</c:v>
                </c:pt>
                <c:pt idx="1">
                  <c:v>1990</c:v>
                </c:pt>
                <c:pt idx="2">
                  <c:v>2000</c:v>
                </c:pt>
                <c:pt idx="3">
                  <c:v>2008</c:v>
                </c:pt>
                <c:pt idx="4">
                  <c:v>2016</c:v>
                </c:pt>
              </c:numCache>
            </c:numRef>
          </c:cat>
          <c:val>
            <c:numRef>
              <c:f>'Figure 1'!$C$7:$G$7</c:f>
              <c:numCache>
                <c:formatCode>#.##00</c:formatCode>
                <c:ptCount val="5"/>
                <c:pt idx="1">
                  <c:v>38.282774525456801</c:v>
                </c:pt>
                <c:pt idx="2">
                  <c:v>35.258173603589263</c:v>
                </c:pt>
                <c:pt idx="3">
                  <c:v>26.52911818270497</c:v>
                </c:pt>
                <c:pt idx="4">
                  <c:v>33.875861044522615</c:v>
                </c:pt>
              </c:numCache>
            </c:numRef>
          </c:val>
          <c:smooth val="0"/>
          <c:extLst xmlns:c16r2="http://schemas.microsoft.com/office/drawing/2015/06/chart">
            <c:ext xmlns:c16="http://schemas.microsoft.com/office/drawing/2014/chart" uri="{C3380CC4-5D6E-409C-BE32-E72D297353CC}">
              <c16:uniqueId val="{00000004-2AC3-4046-AC2A-2D7E0889138C}"/>
            </c:ext>
          </c:extLst>
        </c:ser>
        <c:dLbls>
          <c:showLegendKey val="0"/>
          <c:showVal val="0"/>
          <c:showCatName val="0"/>
          <c:showSerName val="0"/>
          <c:showPercent val="0"/>
          <c:showBubbleSize val="0"/>
        </c:dLbls>
        <c:marker val="1"/>
        <c:smooth val="0"/>
        <c:axId val="189913344"/>
        <c:axId val="189604224"/>
      </c:lineChart>
      <c:catAx>
        <c:axId val="189913344"/>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604224"/>
        <c:crosses val="autoZero"/>
        <c:auto val="1"/>
        <c:lblAlgn val="ctr"/>
        <c:lblOffset val="100"/>
        <c:noMultiLvlLbl val="0"/>
      </c:catAx>
      <c:valAx>
        <c:axId val="189604224"/>
        <c:scaling>
          <c:orientation val="minMax"/>
          <c:max val="5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sz="1200" b="1"/>
                  <a:t>%</a:t>
                </a:r>
                <a:r>
                  <a:rPr lang="en-US" sz="1200" b="1" baseline="0"/>
                  <a:t> of employees</a:t>
                </a:r>
                <a:endParaRPr lang="en-US" sz="1200" b="1"/>
              </a:p>
            </c:rich>
          </c:tx>
          <c:layout/>
          <c:overlay val="0"/>
          <c:spPr>
            <a:noFill/>
            <a:ln>
              <a:noFill/>
            </a:ln>
            <a:effectLst/>
          </c:spPr>
        </c:title>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913344"/>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n-US" sz="1600" b="1" dirty="0"/>
              <a:t>EUROPE</a:t>
            </a:r>
          </a:p>
        </c:rich>
      </c:tx>
      <c:layout/>
      <c:overlay val="0"/>
      <c:spPr>
        <a:noFill/>
        <a:ln>
          <a:noFill/>
        </a:ln>
        <a:effectLst/>
      </c:spPr>
    </c:title>
    <c:autoTitleDeleted val="0"/>
    <c:plotArea>
      <c:layout/>
      <c:lineChart>
        <c:grouping val="standard"/>
        <c:varyColors val="0"/>
        <c:ser>
          <c:idx val="0"/>
          <c:order val="0"/>
          <c:tx>
            <c:strRef>
              <c:f>'Figure 1'!$A$19</c:f>
              <c:strCache>
                <c:ptCount val="1"/>
                <c:pt idx="0">
                  <c:v>EUROPE</c:v>
                </c:pt>
              </c:strCache>
            </c:strRef>
          </c:tx>
          <c:spPr>
            <a:ln w="44450" cap="rnd">
              <a:solidFill>
                <a:schemeClr val="tx1"/>
              </a:solidFill>
              <a:round/>
            </a:ln>
            <a:effectLst/>
          </c:spPr>
          <c:marker>
            <c:symbol val="none"/>
          </c:marker>
          <c:cat>
            <c:numRef>
              <c:f>'Figure 1'!$C$2:$G$2</c:f>
              <c:numCache>
                <c:formatCode>0</c:formatCode>
                <c:ptCount val="5"/>
                <c:pt idx="0">
                  <c:v>1980</c:v>
                </c:pt>
                <c:pt idx="1">
                  <c:v>1990</c:v>
                </c:pt>
                <c:pt idx="2">
                  <c:v>2000</c:v>
                </c:pt>
                <c:pt idx="3">
                  <c:v>2008</c:v>
                </c:pt>
                <c:pt idx="4">
                  <c:v>2016</c:v>
                </c:pt>
              </c:numCache>
            </c:numRef>
          </c:cat>
          <c:val>
            <c:numRef>
              <c:f>'Figure 1'!$C$19:$G$19</c:f>
              <c:numCache>
                <c:formatCode>#.##00</c:formatCode>
                <c:ptCount val="5"/>
                <c:pt idx="1">
                  <c:v>57.159032025588644</c:v>
                </c:pt>
                <c:pt idx="2">
                  <c:v>40.176995470906306</c:v>
                </c:pt>
                <c:pt idx="3">
                  <c:v>29.411062179240805</c:v>
                </c:pt>
                <c:pt idx="4">
                  <c:v>24.424467776543406</c:v>
                </c:pt>
              </c:numCache>
            </c:numRef>
          </c:val>
          <c:smooth val="0"/>
          <c:extLst xmlns:c16r2="http://schemas.microsoft.com/office/drawing/2015/06/chart">
            <c:ext xmlns:c16="http://schemas.microsoft.com/office/drawing/2014/chart" uri="{C3380CC4-5D6E-409C-BE32-E72D297353CC}">
              <c16:uniqueId val="{00000000-4F19-4148-ABBB-F9ADBF79B0B1}"/>
            </c:ext>
          </c:extLst>
        </c:ser>
        <c:ser>
          <c:idx val="1"/>
          <c:order val="1"/>
          <c:tx>
            <c:strRef>
              <c:f>'Figure 1'!$A$21</c:f>
              <c:strCache>
                <c:ptCount val="1"/>
                <c:pt idx="0">
                  <c:v>Eastern Central Europe</c:v>
                </c:pt>
              </c:strCache>
            </c:strRef>
          </c:tx>
          <c:spPr>
            <a:ln w="28575" cap="rnd">
              <a:solidFill>
                <a:srgbClr val="FF0000"/>
              </a:solidFill>
              <a:prstDash val="sysDot"/>
              <a:round/>
            </a:ln>
            <a:effectLst/>
          </c:spPr>
          <c:marker>
            <c:symbol val="triangle"/>
            <c:size val="10"/>
            <c:spPr>
              <a:solidFill>
                <a:srgbClr val="FF0000"/>
              </a:solidFill>
              <a:ln w="9525">
                <a:solidFill>
                  <a:srgbClr val="FF0000"/>
                </a:solidFill>
              </a:ln>
              <a:effectLst/>
            </c:spPr>
          </c:marker>
          <c:cat>
            <c:numRef>
              <c:f>'Figure 1'!$C$2:$G$2</c:f>
              <c:numCache>
                <c:formatCode>0</c:formatCode>
                <c:ptCount val="5"/>
                <c:pt idx="0">
                  <c:v>1980</c:v>
                </c:pt>
                <c:pt idx="1">
                  <c:v>1990</c:v>
                </c:pt>
                <c:pt idx="2">
                  <c:v>2000</c:v>
                </c:pt>
                <c:pt idx="3">
                  <c:v>2008</c:v>
                </c:pt>
                <c:pt idx="4">
                  <c:v>2016</c:v>
                </c:pt>
              </c:numCache>
            </c:numRef>
          </c:cat>
          <c:val>
            <c:numRef>
              <c:f>'Figure 1'!$C$21:$G$21</c:f>
              <c:numCache>
                <c:formatCode>#.##00</c:formatCode>
                <c:ptCount val="5"/>
                <c:pt idx="1">
                  <c:v>55.69305019305019</c:v>
                </c:pt>
                <c:pt idx="2">
                  <c:v>24.539901681858513</c:v>
                </c:pt>
                <c:pt idx="3">
                  <c:v>15.819964025747737</c:v>
                </c:pt>
                <c:pt idx="4">
                  <c:v>12.039970581695657</c:v>
                </c:pt>
              </c:numCache>
            </c:numRef>
          </c:val>
          <c:smooth val="0"/>
          <c:extLst xmlns:c16r2="http://schemas.microsoft.com/office/drawing/2015/06/chart">
            <c:ext xmlns:c16="http://schemas.microsoft.com/office/drawing/2014/chart" uri="{C3380CC4-5D6E-409C-BE32-E72D297353CC}">
              <c16:uniqueId val="{00000001-4F19-4148-ABBB-F9ADBF79B0B1}"/>
            </c:ext>
          </c:extLst>
        </c:ser>
        <c:ser>
          <c:idx val="2"/>
          <c:order val="2"/>
          <c:tx>
            <c:strRef>
              <c:f>'Figure 1'!$A$22</c:f>
              <c:strCache>
                <c:ptCount val="1"/>
                <c:pt idx="0">
                  <c:v>South East Europe and Balkans</c:v>
                </c:pt>
              </c:strCache>
            </c:strRef>
          </c:tx>
          <c:spPr>
            <a:ln w="28575" cap="rnd">
              <a:solidFill>
                <a:srgbClr val="00B050"/>
              </a:solidFill>
              <a:prstDash val="dash"/>
              <a:round/>
            </a:ln>
            <a:effectLst/>
          </c:spPr>
          <c:marker>
            <c:symbol val="square"/>
            <c:size val="10"/>
            <c:spPr>
              <a:solidFill>
                <a:srgbClr val="00B050"/>
              </a:solidFill>
              <a:ln w="9525">
                <a:solidFill>
                  <a:schemeClr val="accent3"/>
                </a:solidFill>
              </a:ln>
              <a:effectLst/>
            </c:spPr>
          </c:marker>
          <c:cat>
            <c:numRef>
              <c:f>'Figure 1'!$C$2:$G$2</c:f>
              <c:numCache>
                <c:formatCode>0</c:formatCode>
                <c:ptCount val="5"/>
                <c:pt idx="0">
                  <c:v>1980</c:v>
                </c:pt>
                <c:pt idx="1">
                  <c:v>1990</c:v>
                </c:pt>
                <c:pt idx="2">
                  <c:v>2000</c:v>
                </c:pt>
                <c:pt idx="3">
                  <c:v>2008</c:v>
                </c:pt>
                <c:pt idx="4">
                  <c:v>2016</c:v>
                </c:pt>
              </c:numCache>
            </c:numRef>
          </c:cat>
          <c:val>
            <c:numRef>
              <c:f>'Figure 1'!$C$22:$G$22</c:f>
              <c:numCache>
                <c:formatCode>#.##00</c:formatCode>
                <c:ptCount val="5"/>
                <c:pt idx="1">
                  <c:v>80.498887240356083</c:v>
                </c:pt>
                <c:pt idx="2">
                  <c:v>36.339268505435221</c:v>
                </c:pt>
                <c:pt idx="3">
                  <c:v>30.527967152153703</c:v>
                </c:pt>
                <c:pt idx="4">
                  <c:v>21.311052131199492</c:v>
                </c:pt>
              </c:numCache>
            </c:numRef>
          </c:val>
          <c:smooth val="0"/>
          <c:extLst xmlns:c16r2="http://schemas.microsoft.com/office/drawing/2015/06/chart">
            <c:ext xmlns:c16="http://schemas.microsoft.com/office/drawing/2014/chart" uri="{C3380CC4-5D6E-409C-BE32-E72D297353CC}">
              <c16:uniqueId val="{00000002-4F19-4148-ABBB-F9ADBF79B0B1}"/>
            </c:ext>
          </c:extLst>
        </c:ser>
        <c:ser>
          <c:idx val="3"/>
          <c:order val="3"/>
          <c:tx>
            <c:strRef>
              <c:f>'Figure 1'!$A$23</c:f>
              <c:strCache>
                <c:ptCount val="1"/>
                <c:pt idx="0">
                  <c:v>Southern Europe</c:v>
                </c:pt>
              </c:strCache>
            </c:strRef>
          </c:tx>
          <c:spPr>
            <a:ln w="28575" cap="rnd">
              <a:solidFill>
                <a:srgbClr val="FFC000"/>
              </a:solidFill>
              <a:round/>
            </a:ln>
            <a:effectLst/>
          </c:spPr>
          <c:marker>
            <c:symbol val="star"/>
            <c:size val="10"/>
            <c:spPr>
              <a:solidFill>
                <a:schemeClr val="tx1"/>
              </a:solidFill>
              <a:ln w="9525">
                <a:solidFill>
                  <a:schemeClr val="accent4"/>
                </a:solidFill>
              </a:ln>
              <a:effectLst/>
            </c:spPr>
          </c:marker>
          <c:cat>
            <c:numRef>
              <c:f>'Figure 1'!$C$2:$G$2</c:f>
              <c:numCache>
                <c:formatCode>0</c:formatCode>
                <c:ptCount val="5"/>
                <c:pt idx="0">
                  <c:v>1980</c:v>
                </c:pt>
                <c:pt idx="1">
                  <c:v>1990</c:v>
                </c:pt>
                <c:pt idx="2">
                  <c:v>2000</c:v>
                </c:pt>
                <c:pt idx="3">
                  <c:v>2008</c:v>
                </c:pt>
                <c:pt idx="4">
                  <c:v>2016</c:v>
                </c:pt>
              </c:numCache>
            </c:numRef>
          </c:cat>
          <c:val>
            <c:numRef>
              <c:f>'Figure 1'!$C$23:$G$23</c:f>
              <c:numCache>
                <c:formatCode>#.##00</c:formatCode>
                <c:ptCount val="5"/>
                <c:pt idx="0">
                  <c:v>38.52522145983113</c:v>
                </c:pt>
                <c:pt idx="1">
                  <c:v>29.813108778576247</c:v>
                </c:pt>
                <c:pt idx="2">
                  <c:v>27.120583503043864</c:v>
                </c:pt>
                <c:pt idx="3">
                  <c:v>25.154409389302604</c:v>
                </c:pt>
                <c:pt idx="4">
                  <c:v>24.415071170319134</c:v>
                </c:pt>
              </c:numCache>
            </c:numRef>
          </c:val>
          <c:smooth val="0"/>
          <c:extLst xmlns:c16r2="http://schemas.microsoft.com/office/drawing/2015/06/chart">
            <c:ext xmlns:c16="http://schemas.microsoft.com/office/drawing/2014/chart" uri="{C3380CC4-5D6E-409C-BE32-E72D297353CC}">
              <c16:uniqueId val="{00000003-4F19-4148-ABBB-F9ADBF79B0B1}"/>
            </c:ext>
          </c:extLst>
        </c:ser>
        <c:ser>
          <c:idx val="4"/>
          <c:order val="4"/>
          <c:tx>
            <c:strRef>
              <c:f>'Figure 1'!$A$24</c:f>
              <c:strCache>
                <c:ptCount val="1"/>
                <c:pt idx="0">
                  <c:v>Western Europe</c:v>
                </c:pt>
              </c:strCache>
            </c:strRef>
          </c:tx>
          <c:spPr>
            <a:ln w="28575" cap="rnd">
              <a:solidFill>
                <a:schemeClr val="accent5"/>
              </a:solidFill>
              <a:round/>
            </a:ln>
            <a:effectLst/>
          </c:spPr>
          <c:marker>
            <c:symbol val="diamond"/>
            <c:size val="10"/>
            <c:spPr>
              <a:solidFill>
                <a:schemeClr val="accent5"/>
              </a:solidFill>
              <a:ln w="9525">
                <a:solidFill>
                  <a:schemeClr val="accent5"/>
                </a:solidFill>
              </a:ln>
              <a:effectLst/>
            </c:spPr>
          </c:marker>
          <c:cat>
            <c:numRef>
              <c:f>'Figure 1'!$C$2:$G$2</c:f>
              <c:numCache>
                <c:formatCode>0</c:formatCode>
                <c:ptCount val="5"/>
                <c:pt idx="0">
                  <c:v>1980</c:v>
                </c:pt>
                <c:pt idx="1">
                  <c:v>1990</c:v>
                </c:pt>
                <c:pt idx="2">
                  <c:v>2000</c:v>
                </c:pt>
                <c:pt idx="3">
                  <c:v>2008</c:v>
                </c:pt>
                <c:pt idx="4">
                  <c:v>2016</c:v>
                </c:pt>
              </c:numCache>
            </c:numRef>
          </c:cat>
          <c:val>
            <c:numRef>
              <c:f>'Figure 1'!$C$24:$G$24</c:f>
              <c:numCache>
                <c:formatCode>#.##00</c:formatCode>
                <c:ptCount val="5"/>
                <c:pt idx="0">
                  <c:v>38.281154548621771</c:v>
                </c:pt>
                <c:pt idx="1">
                  <c:v>31.58013773355928</c:v>
                </c:pt>
                <c:pt idx="2">
                  <c:v>24.300105796412737</c:v>
                </c:pt>
                <c:pt idx="3">
                  <c:v>21.108222126481365</c:v>
                </c:pt>
                <c:pt idx="4">
                  <c:v>19.132813662877744</c:v>
                </c:pt>
              </c:numCache>
            </c:numRef>
          </c:val>
          <c:smooth val="0"/>
          <c:extLst xmlns:c16r2="http://schemas.microsoft.com/office/drawing/2015/06/chart">
            <c:ext xmlns:c16="http://schemas.microsoft.com/office/drawing/2014/chart" uri="{C3380CC4-5D6E-409C-BE32-E72D297353CC}">
              <c16:uniqueId val="{00000004-4F19-4148-ABBB-F9ADBF79B0B1}"/>
            </c:ext>
          </c:extLst>
        </c:ser>
        <c:ser>
          <c:idx val="5"/>
          <c:order val="5"/>
          <c:tx>
            <c:strRef>
              <c:f>'Figure 1'!$A$25</c:f>
              <c:strCache>
                <c:ptCount val="1"/>
                <c:pt idx="0">
                  <c:v>Northern Europe</c:v>
                </c:pt>
              </c:strCache>
            </c:strRef>
          </c:tx>
          <c:spPr>
            <a:ln w="28575" cap="rnd">
              <a:solidFill>
                <a:srgbClr val="7030A0"/>
              </a:solidFill>
              <a:round/>
            </a:ln>
            <a:effectLst/>
          </c:spPr>
          <c:marker>
            <c:symbol val="circle"/>
            <c:size val="8"/>
            <c:spPr>
              <a:solidFill>
                <a:schemeClr val="tx1"/>
              </a:solidFill>
              <a:ln w="9525">
                <a:solidFill>
                  <a:srgbClr val="7030A0"/>
                </a:solidFill>
              </a:ln>
              <a:effectLst/>
            </c:spPr>
          </c:marker>
          <c:cat>
            <c:numRef>
              <c:f>'Figure 1'!$C$2:$G$2</c:f>
              <c:numCache>
                <c:formatCode>0</c:formatCode>
                <c:ptCount val="5"/>
                <c:pt idx="0">
                  <c:v>1980</c:v>
                </c:pt>
                <c:pt idx="1">
                  <c:v>1990</c:v>
                </c:pt>
                <c:pt idx="2">
                  <c:v>2000</c:v>
                </c:pt>
                <c:pt idx="3">
                  <c:v>2008</c:v>
                </c:pt>
                <c:pt idx="4">
                  <c:v>2016</c:v>
                </c:pt>
              </c:numCache>
            </c:numRef>
          </c:cat>
          <c:val>
            <c:numRef>
              <c:f>'Figure 1'!$C$25:$G$25</c:f>
              <c:numCache>
                <c:formatCode>#.##00</c:formatCode>
                <c:ptCount val="5"/>
                <c:pt idx="0">
                  <c:v>73.559391454367457</c:v>
                </c:pt>
                <c:pt idx="1">
                  <c:v>73.610888347696232</c:v>
                </c:pt>
                <c:pt idx="2">
                  <c:v>71.826940486786</c:v>
                </c:pt>
                <c:pt idx="3">
                  <c:v>64.905262299757368</c:v>
                </c:pt>
                <c:pt idx="4">
                  <c:v>63.205600046041795</c:v>
                </c:pt>
              </c:numCache>
            </c:numRef>
          </c:val>
          <c:smooth val="0"/>
          <c:extLst xmlns:c16r2="http://schemas.microsoft.com/office/drawing/2015/06/chart">
            <c:ext xmlns:c16="http://schemas.microsoft.com/office/drawing/2014/chart" uri="{C3380CC4-5D6E-409C-BE32-E72D297353CC}">
              <c16:uniqueId val="{00000005-4F19-4148-ABBB-F9ADBF79B0B1}"/>
            </c:ext>
          </c:extLst>
        </c:ser>
        <c:ser>
          <c:idx val="6"/>
          <c:order val="6"/>
          <c:tx>
            <c:strRef>
              <c:f>'Figure 1'!$A$20</c:f>
              <c:strCache>
                <c:ptCount val="1"/>
                <c:pt idx="0">
                  <c:v>Russia and Eastern Europe</c:v>
                </c:pt>
              </c:strCache>
            </c:strRef>
          </c:tx>
          <c:spPr>
            <a:ln w="28575" cap="rnd">
              <a:solidFill>
                <a:schemeClr val="accent1">
                  <a:lumMod val="60000"/>
                </a:schemeClr>
              </a:solidFill>
              <a:round/>
            </a:ln>
            <a:effectLst/>
          </c:spPr>
          <c:marker>
            <c:symbol val="circle"/>
            <c:size val="5"/>
            <c:spPr>
              <a:solidFill>
                <a:schemeClr val="accent1">
                  <a:lumMod val="60000"/>
                </a:schemeClr>
              </a:solidFill>
              <a:ln w="9525">
                <a:solidFill>
                  <a:schemeClr val="accent1">
                    <a:lumMod val="60000"/>
                  </a:schemeClr>
                </a:solidFill>
              </a:ln>
              <a:effectLst/>
            </c:spPr>
          </c:marker>
          <c:val>
            <c:numRef>
              <c:f>'Figure 1'!$C$20:$G$20</c:f>
              <c:numCache>
                <c:formatCode>#.##00</c:formatCode>
                <c:ptCount val="5"/>
                <c:pt idx="1">
                  <c:v>85.369532428355953</c:v>
                </c:pt>
                <c:pt idx="2">
                  <c:v>65.362900067473973</c:v>
                </c:pt>
                <c:pt idx="3">
                  <c:v>40.462515212981742</c:v>
                </c:pt>
                <c:pt idx="4">
                  <c:v>30.149092246652124</c:v>
                </c:pt>
              </c:numCache>
            </c:numRef>
          </c:val>
          <c:smooth val="0"/>
          <c:extLst xmlns:c16r2="http://schemas.microsoft.com/office/drawing/2015/06/chart">
            <c:ext xmlns:c16="http://schemas.microsoft.com/office/drawing/2014/chart" uri="{C3380CC4-5D6E-409C-BE32-E72D297353CC}">
              <c16:uniqueId val="{00000006-4F19-4148-ABBB-F9ADBF79B0B1}"/>
            </c:ext>
          </c:extLst>
        </c:ser>
        <c:dLbls>
          <c:showLegendKey val="0"/>
          <c:showVal val="0"/>
          <c:showCatName val="0"/>
          <c:showSerName val="0"/>
          <c:showPercent val="0"/>
          <c:showBubbleSize val="0"/>
        </c:dLbls>
        <c:marker val="1"/>
        <c:smooth val="0"/>
        <c:axId val="189665664"/>
        <c:axId val="189667584"/>
      </c:lineChart>
      <c:catAx>
        <c:axId val="189665664"/>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667584"/>
        <c:crosses val="autoZero"/>
        <c:auto val="1"/>
        <c:lblAlgn val="ctr"/>
        <c:lblOffset val="100"/>
        <c:noMultiLvlLbl val="0"/>
      </c:catAx>
      <c:valAx>
        <c:axId val="189667584"/>
        <c:scaling>
          <c:orientation val="minMax"/>
          <c:max val="1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sz="1200" b="1"/>
                  <a:t>%</a:t>
                </a:r>
                <a:r>
                  <a:rPr lang="en-US" sz="1200" b="1" baseline="0"/>
                  <a:t> of employees</a:t>
                </a:r>
                <a:endParaRPr lang="en-US" sz="1200" b="1"/>
              </a:p>
            </c:rich>
          </c:tx>
          <c:layout/>
          <c:overlay val="0"/>
          <c:spPr>
            <a:noFill/>
            <a:ln>
              <a:noFill/>
            </a:ln>
            <a:effectLst/>
          </c:sp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665664"/>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n-US" sz="1600" b="1" dirty="0"/>
              <a:t>AMERICA</a:t>
            </a:r>
          </a:p>
        </c:rich>
      </c:tx>
      <c:layout/>
      <c:overlay val="0"/>
      <c:spPr>
        <a:noFill/>
        <a:ln>
          <a:noFill/>
        </a:ln>
        <a:effectLst/>
      </c:spPr>
    </c:title>
    <c:autoTitleDeleted val="0"/>
    <c:plotArea>
      <c:layout/>
      <c:lineChart>
        <c:grouping val="standard"/>
        <c:varyColors val="0"/>
        <c:ser>
          <c:idx val="0"/>
          <c:order val="0"/>
          <c:tx>
            <c:strRef>
              <c:f>'Figure 1'!$A$8</c:f>
              <c:strCache>
                <c:ptCount val="1"/>
                <c:pt idx="0">
                  <c:v>AMERICA</c:v>
                </c:pt>
              </c:strCache>
            </c:strRef>
          </c:tx>
          <c:spPr>
            <a:ln w="44450" cap="rnd">
              <a:solidFill>
                <a:schemeClr val="tx1"/>
              </a:solidFill>
              <a:round/>
            </a:ln>
            <a:effectLst/>
          </c:spPr>
          <c:marker>
            <c:symbol val="none"/>
          </c:marker>
          <c:cat>
            <c:numRef>
              <c:f>'Figure 1'!$C$2:$G$2</c:f>
              <c:numCache>
                <c:formatCode>0</c:formatCode>
                <c:ptCount val="5"/>
                <c:pt idx="0">
                  <c:v>1980</c:v>
                </c:pt>
                <c:pt idx="1">
                  <c:v>1990</c:v>
                </c:pt>
                <c:pt idx="2">
                  <c:v>2000</c:v>
                </c:pt>
                <c:pt idx="3">
                  <c:v>2008</c:v>
                </c:pt>
                <c:pt idx="4">
                  <c:v>2016</c:v>
                </c:pt>
              </c:numCache>
            </c:numRef>
          </c:cat>
          <c:val>
            <c:numRef>
              <c:f>'Figure 1'!$C$3:$G$3</c:f>
              <c:numCache>
                <c:formatCode>#.##00</c:formatCode>
                <c:ptCount val="5"/>
                <c:pt idx="1">
                  <c:v>34.302337178762592</c:v>
                </c:pt>
                <c:pt idx="2">
                  <c:v>28.079968485910861</c:v>
                </c:pt>
                <c:pt idx="3">
                  <c:v>20.455616391302375</c:v>
                </c:pt>
                <c:pt idx="4">
                  <c:v>20.72387434008148</c:v>
                </c:pt>
              </c:numCache>
            </c:numRef>
          </c:val>
          <c:smooth val="0"/>
          <c:extLst xmlns:c16r2="http://schemas.microsoft.com/office/drawing/2015/06/chart">
            <c:ext xmlns:c16="http://schemas.microsoft.com/office/drawing/2014/chart" uri="{C3380CC4-5D6E-409C-BE32-E72D297353CC}">
              <c16:uniqueId val="{00000000-D32D-B34D-B276-876C45A183BD}"/>
            </c:ext>
          </c:extLst>
        </c:ser>
        <c:ser>
          <c:idx val="1"/>
          <c:order val="1"/>
          <c:tx>
            <c:strRef>
              <c:f>'Figure 1'!$A$9</c:f>
              <c:strCache>
                <c:ptCount val="1"/>
                <c:pt idx="0">
                  <c:v>North America</c:v>
                </c:pt>
              </c:strCache>
            </c:strRef>
          </c:tx>
          <c:spPr>
            <a:ln w="28575" cap="rnd">
              <a:solidFill>
                <a:srgbClr val="FF0000"/>
              </a:solidFill>
              <a:prstDash val="sysDot"/>
              <a:round/>
            </a:ln>
            <a:effectLst/>
          </c:spPr>
          <c:marker>
            <c:symbol val="triangle"/>
            <c:size val="10"/>
            <c:spPr>
              <a:solidFill>
                <a:srgbClr val="FF0000"/>
              </a:solidFill>
              <a:ln w="9525">
                <a:solidFill>
                  <a:srgbClr val="FF0000"/>
                </a:solidFill>
              </a:ln>
              <a:effectLst/>
            </c:spPr>
          </c:marker>
          <c:cat>
            <c:numRef>
              <c:f>'Figure 1'!$C$2:$G$2</c:f>
              <c:numCache>
                <c:formatCode>0</c:formatCode>
                <c:ptCount val="5"/>
                <c:pt idx="0">
                  <c:v>1980</c:v>
                </c:pt>
                <c:pt idx="1">
                  <c:v>1990</c:v>
                </c:pt>
                <c:pt idx="2">
                  <c:v>2000</c:v>
                </c:pt>
                <c:pt idx="3">
                  <c:v>2008</c:v>
                </c:pt>
                <c:pt idx="4">
                  <c:v>2016</c:v>
                </c:pt>
              </c:numCache>
            </c:numRef>
          </c:cat>
          <c:val>
            <c:numRef>
              <c:f>'Figure 1'!$C$9:$G$9</c:f>
              <c:numCache>
                <c:formatCode>#.##00</c:formatCode>
                <c:ptCount val="5"/>
                <c:pt idx="0">
                  <c:v>23.508420631811322</c:v>
                </c:pt>
                <c:pt idx="1">
                  <c:v>17.282261855730145</c:v>
                </c:pt>
                <c:pt idx="2">
                  <c:v>14.359704342399439</c:v>
                </c:pt>
                <c:pt idx="3">
                  <c:v>13.462655746304085</c:v>
                </c:pt>
                <c:pt idx="4">
                  <c:v>12.166146046572754</c:v>
                </c:pt>
              </c:numCache>
            </c:numRef>
          </c:val>
          <c:smooth val="0"/>
          <c:extLst xmlns:c16r2="http://schemas.microsoft.com/office/drawing/2015/06/chart">
            <c:ext xmlns:c16="http://schemas.microsoft.com/office/drawing/2014/chart" uri="{C3380CC4-5D6E-409C-BE32-E72D297353CC}">
              <c16:uniqueId val="{00000001-D32D-B34D-B276-876C45A183BD}"/>
            </c:ext>
          </c:extLst>
        </c:ser>
        <c:ser>
          <c:idx val="2"/>
          <c:order val="2"/>
          <c:tx>
            <c:strRef>
              <c:f>'Figure 1'!$A$10</c:f>
              <c:strCache>
                <c:ptCount val="1"/>
                <c:pt idx="0">
                  <c:v>Central America and Caribbean</c:v>
                </c:pt>
              </c:strCache>
            </c:strRef>
          </c:tx>
          <c:spPr>
            <a:ln w="28575" cap="rnd">
              <a:solidFill>
                <a:srgbClr val="00B050"/>
              </a:solidFill>
              <a:prstDash val="dash"/>
              <a:round/>
            </a:ln>
            <a:effectLst/>
          </c:spPr>
          <c:marker>
            <c:symbol val="square"/>
            <c:size val="10"/>
            <c:spPr>
              <a:solidFill>
                <a:srgbClr val="00B050"/>
              </a:solidFill>
              <a:ln w="9525">
                <a:solidFill>
                  <a:schemeClr val="accent3"/>
                </a:solidFill>
              </a:ln>
              <a:effectLst/>
            </c:spPr>
          </c:marker>
          <c:cat>
            <c:numRef>
              <c:f>'Figure 1'!$C$2:$G$2</c:f>
              <c:numCache>
                <c:formatCode>0</c:formatCode>
                <c:ptCount val="5"/>
                <c:pt idx="0">
                  <c:v>1980</c:v>
                </c:pt>
                <c:pt idx="1">
                  <c:v>1990</c:v>
                </c:pt>
                <c:pt idx="2">
                  <c:v>2000</c:v>
                </c:pt>
                <c:pt idx="3">
                  <c:v>2008</c:v>
                </c:pt>
                <c:pt idx="4">
                  <c:v>2016</c:v>
                </c:pt>
              </c:numCache>
            </c:numRef>
          </c:cat>
          <c:val>
            <c:numRef>
              <c:f>'Figure 1'!$C$10:$G$10</c:f>
              <c:numCache>
                <c:formatCode>#.##00</c:formatCode>
                <c:ptCount val="5"/>
                <c:pt idx="0">
                  <c:v>30.214335441486426</c:v>
                </c:pt>
                <c:pt idx="1">
                  <c:v>23.678597694368605</c:v>
                </c:pt>
                <c:pt idx="2">
                  <c:v>22.462778223925703</c:v>
                </c:pt>
                <c:pt idx="3">
                  <c:v>21.628462563991295</c:v>
                </c:pt>
                <c:pt idx="4">
                  <c:v>17.529798418061862</c:v>
                </c:pt>
              </c:numCache>
            </c:numRef>
          </c:val>
          <c:smooth val="0"/>
          <c:extLst xmlns:c16r2="http://schemas.microsoft.com/office/drawing/2015/06/chart">
            <c:ext xmlns:c16="http://schemas.microsoft.com/office/drawing/2014/chart" uri="{C3380CC4-5D6E-409C-BE32-E72D297353CC}">
              <c16:uniqueId val="{00000002-D32D-B34D-B276-876C45A183BD}"/>
            </c:ext>
          </c:extLst>
        </c:ser>
        <c:ser>
          <c:idx val="3"/>
          <c:order val="3"/>
          <c:tx>
            <c:strRef>
              <c:f>'Figure 1'!$A$11</c:f>
              <c:strCache>
                <c:ptCount val="1"/>
                <c:pt idx="0">
                  <c:v>South America</c:v>
                </c:pt>
              </c:strCache>
            </c:strRef>
          </c:tx>
          <c:spPr>
            <a:ln w="28575" cap="rnd">
              <a:solidFill>
                <a:srgbClr val="FFC000"/>
              </a:solidFill>
              <a:round/>
            </a:ln>
            <a:effectLst/>
          </c:spPr>
          <c:marker>
            <c:symbol val="star"/>
            <c:size val="10"/>
            <c:spPr>
              <a:solidFill>
                <a:schemeClr val="tx1"/>
              </a:solidFill>
              <a:ln w="9525">
                <a:solidFill>
                  <a:schemeClr val="accent4"/>
                </a:solidFill>
              </a:ln>
              <a:effectLst/>
            </c:spPr>
          </c:marker>
          <c:cat>
            <c:numRef>
              <c:f>'Figure 1'!$C$2:$G$2</c:f>
              <c:numCache>
                <c:formatCode>0</c:formatCode>
                <c:ptCount val="5"/>
                <c:pt idx="0">
                  <c:v>1980</c:v>
                </c:pt>
                <c:pt idx="1">
                  <c:v>1990</c:v>
                </c:pt>
                <c:pt idx="2">
                  <c:v>2000</c:v>
                </c:pt>
                <c:pt idx="3">
                  <c:v>2008</c:v>
                </c:pt>
                <c:pt idx="4">
                  <c:v>2016</c:v>
                </c:pt>
              </c:numCache>
            </c:numRef>
          </c:cat>
          <c:val>
            <c:numRef>
              <c:f>'Figure 1'!$C$11:$G$11</c:f>
              <c:numCache>
                <c:formatCode>#.##00</c:formatCode>
                <c:ptCount val="5"/>
                <c:pt idx="1">
                  <c:v>22.613458556663868</c:v>
                </c:pt>
                <c:pt idx="2">
                  <c:v>20.047274123405757</c:v>
                </c:pt>
                <c:pt idx="3">
                  <c:v>17.804060195771761</c:v>
                </c:pt>
                <c:pt idx="4">
                  <c:v>20.06216148782061</c:v>
                </c:pt>
              </c:numCache>
            </c:numRef>
          </c:val>
          <c:smooth val="0"/>
          <c:extLst xmlns:c16r2="http://schemas.microsoft.com/office/drawing/2015/06/chart">
            <c:ext xmlns:c16="http://schemas.microsoft.com/office/drawing/2014/chart" uri="{C3380CC4-5D6E-409C-BE32-E72D297353CC}">
              <c16:uniqueId val="{00000003-D32D-B34D-B276-876C45A183BD}"/>
            </c:ext>
          </c:extLst>
        </c:ser>
        <c:dLbls>
          <c:showLegendKey val="0"/>
          <c:showVal val="0"/>
          <c:showCatName val="0"/>
          <c:showSerName val="0"/>
          <c:showPercent val="0"/>
          <c:showBubbleSize val="0"/>
        </c:dLbls>
        <c:marker val="1"/>
        <c:smooth val="0"/>
        <c:axId val="189704832"/>
        <c:axId val="189727488"/>
      </c:lineChart>
      <c:catAx>
        <c:axId val="189704832"/>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727488"/>
        <c:crosses val="autoZero"/>
        <c:auto val="1"/>
        <c:lblAlgn val="ctr"/>
        <c:lblOffset val="100"/>
        <c:noMultiLvlLbl val="0"/>
      </c:catAx>
      <c:valAx>
        <c:axId val="189727488"/>
        <c:scaling>
          <c:orientation val="minMax"/>
          <c:max val="5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sz="1200" b="1"/>
                  <a:t>%</a:t>
                </a:r>
                <a:r>
                  <a:rPr lang="en-US" sz="1200" b="1" baseline="0"/>
                  <a:t> of employess</a:t>
                </a:r>
                <a:endParaRPr lang="en-US" sz="1200" b="1"/>
              </a:p>
            </c:rich>
          </c:tx>
          <c:layout/>
          <c:overlay val="0"/>
          <c:spPr>
            <a:noFill/>
            <a:ln>
              <a:noFill/>
            </a:ln>
            <a:effectLst/>
          </c:sp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704832"/>
        <c:crosses val="autoZero"/>
        <c:crossBetween val="between"/>
      </c:valAx>
      <c:spPr>
        <a:noFill/>
        <a:ln>
          <a:noFill/>
        </a:ln>
        <a:effectLst/>
      </c:spPr>
    </c:plotArea>
    <c:legend>
      <c:legendPos val="r"/>
      <c:layout>
        <c:manualLayout>
          <c:xMode val="edge"/>
          <c:yMode val="edge"/>
          <c:x val="0.69793365758457959"/>
          <c:y val="0.46623036527475692"/>
          <c:w val="0.20611762949563164"/>
          <c:h val="0.3456789448013268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a:t>Organisatiegraden</a:t>
            </a:r>
            <a:r>
              <a:rPr lang="en-US" sz="2000" b="1" baseline="0"/>
              <a:t> 2000-2018</a:t>
            </a:r>
            <a:endParaRPr lang="en-US" sz="2000" b="1"/>
          </a:p>
        </c:rich>
      </c:tx>
      <c:layout/>
      <c:overlay val="0"/>
      <c:spPr>
        <a:noFill/>
        <a:ln>
          <a:noFill/>
        </a:ln>
        <a:effectLst/>
      </c:spPr>
    </c:title>
    <c:autoTitleDeleted val="0"/>
    <c:plotArea>
      <c:layout/>
      <c:barChart>
        <c:barDir val="col"/>
        <c:grouping val="clustered"/>
        <c:varyColors val="0"/>
        <c:ser>
          <c:idx val="0"/>
          <c:order val="0"/>
          <c:tx>
            <c:v>2018</c:v>
          </c:tx>
          <c:spPr>
            <a:solidFill>
              <a:schemeClr val="accent1"/>
            </a:solidFill>
            <a:ln>
              <a:noFill/>
            </a:ln>
            <a:effectLst/>
          </c:spPr>
          <c:invertIfNegative val="0"/>
          <c:dPt>
            <c:idx val="15"/>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C6A0-E44E-940B-707C45337F0B}"/>
              </c:ext>
            </c:extLst>
          </c:dPt>
          <c:dPt>
            <c:idx val="19"/>
            <c:invertIfNegative val="0"/>
            <c:bubble3D val="0"/>
            <c:spPr>
              <a:solidFill>
                <a:srgbClr val="00B050"/>
              </a:solidFill>
              <a:ln>
                <a:noFill/>
              </a:ln>
              <a:effectLst/>
            </c:spPr>
            <c:extLst xmlns:c16r2="http://schemas.microsoft.com/office/drawing/2015/06/chart">
              <c:ext xmlns:c16="http://schemas.microsoft.com/office/drawing/2014/chart" uri="{C3380CC4-5D6E-409C-BE32-E72D297353CC}">
                <c16:uniqueId val="{00000003-C6A0-E44E-940B-707C45337F0B}"/>
              </c:ext>
            </c:extLst>
          </c:dPt>
          <c:cat>
            <c:strRef>
              <c:f>Sheet1!$A$3:$A$33</c:f>
              <c:strCache>
                <c:ptCount val="31"/>
                <c:pt idx="0">
                  <c:v>Denemarken</c:v>
                </c:pt>
                <c:pt idx="1">
                  <c:v>Zweden</c:v>
                </c:pt>
                <c:pt idx="2">
                  <c:v>Finland</c:v>
                </c:pt>
                <c:pt idx="3">
                  <c:v>België</c:v>
                </c:pt>
                <c:pt idx="4">
                  <c:v>Noorwegen</c:v>
                </c:pt>
                <c:pt idx="5">
                  <c:v>Italië</c:v>
                </c:pt>
                <c:pt idx="6">
                  <c:v>Zuid Afrika</c:v>
                </c:pt>
                <c:pt idx="7">
                  <c:v>Canada</c:v>
                </c:pt>
                <c:pt idx="8">
                  <c:v>Israël</c:v>
                </c:pt>
                <c:pt idx="9">
                  <c:v>Ierland</c:v>
                </c:pt>
                <c:pt idx="10">
                  <c:v>VK</c:v>
                </c:pt>
                <c:pt idx="11">
                  <c:v>Brazilië</c:v>
                </c:pt>
                <c:pt idx="12">
                  <c:v>Griekenland</c:v>
                </c:pt>
                <c:pt idx="13">
                  <c:v>Chili</c:v>
                </c:pt>
                <c:pt idx="14">
                  <c:v>Nieuw Zeeland</c:v>
                </c:pt>
                <c:pt idx="15">
                  <c:v>Nederland</c:v>
                </c:pt>
                <c:pt idx="16">
                  <c:v>Japan</c:v>
                </c:pt>
                <c:pt idx="17">
                  <c:v>Duitsland</c:v>
                </c:pt>
                <c:pt idx="18">
                  <c:v>Zwitserland</c:v>
                </c:pt>
                <c:pt idx="19">
                  <c:v>OECD</c:v>
                </c:pt>
                <c:pt idx="20">
                  <c:v>Portugal</c:v>
                </c:pt>
                <c:pt idx="21">
                  <c:v>Australië</c:v>
                </c:pt>
                <c:pt idx="22">
                  <c:v>Spanje</c:v>
                </c:pt>
                <c:pt idx="23">
                  <c:v>Mexico</c:v>
                </c:pt>
                <c:pt idx="24">
                  <c:v>Polen</c:v>
                </c:pt>
                <c:pt idx="25">
                  <c:v>Tsjechië</c:v>
                </c:pt>
                <c:pt idx="26">
                  <c:v>Frankrijk</c:v>
                </c:pt>
                <c:pt idx="27">
                  <c:v>USA</c:v>
                </c:pt>
                <c:pt idx="28">
                  <c:v>Turkije</c:v>
                </c:pt>
                <c:pt idx="29">
                  <c:v>Hongarije</c:v>
                </c:pt>
                <c:pt idx="30">
                  <c:v>Estonie</c:v>
                </c:pt>
              </c:strCache>
            </c:strRef>
          </c:cat>
          <c:val>
            <c:numRef>
              <c:f>Sheet1!$B$3:$B$33</c:f>
              <c:numCache>
                <c:formatCode>#,##0</c:formatCode>
                <c:ptCount val="31"/>
                <c:pt idx="0">
                  <c:v>66.489897721155572</c:v>
                </c:pt>
                <c:pt idx="1">
                  <c:v>64.928602336650798</c:v>
                </c:pt>
                <c:pt idx="2">
                  <c:v>60.33890557545439</c:v>
                </c:pt>
                <c:pt idx="3">
                  <c:v>50.259364692928806</c:v>
                </c:pt>
                <c:pt idx="4">
                  <c:v>49.183774653904209</c:v>
                </c:pt>
                <c:pt idx="5">
                  <c:v>34.396212631733086</c:v>
                </c:pt>
                <c:pt idx="6" formatCode="General">
                  <c:v>28</c:v>
                </c:pt>
                <c:pt idx="7">
                  <c:v>25.931163442996557</c:v>
                </c:pt>
                <c:pt idx="8">
                  <c:v>25</c:v>
                </c:pt>
                <c:pt idx="9">
                  <c:v>24.031068366043737</c:v>
                </c:pt>
                <c:pt idx="10">
                  <c:v>23.391111816093233</c:v>
                </c:pt>
                <c:pt idx="11" formatCode="General">
                  <c:v>21</c:v>
                </c:pt>
                <c:pt idx="12">
                  <c:v>18.680020947892121</c:v>
                </c:pt>
                <c:pt idx="13">
                  <c:v>18</c:v>
                </c:pt>
                <c:pt idx="14">
                  <c:v>17.231769623780771</c:v>
                </c:pt>
                <c:pt idx="15">
                  <c:v>17</c:v>
                </c:pt>
                <c:pt idx="16">
                  <c:v>16.952861952861952</c:v>
                </c:pt>
                <c:pt idx="17">
                  <c:v>16.511068384256163</c:v>
                </c:pt>
                <c:pt idx="18">
                  <c:v>16</c:v>
                </c:pt>
                <c:pt idx="19">
                  <c:v>15.914680183740471</c:v>
                </c:pt>
                <c:pt idx="20">
                  <c:v>14</c:v>
                </c:pt>
                <c:pt idx="21">
                  <c:v>13.653847006310606</c:v>
                </c:pt>
                <c:pt idx="22">
                  <c:v>13.629753361998569</c:v>
                </c:pt>
                <c:pt idx="23">
                  <c:v>12.044047882415983</c:v>
                </c:pt>
                <c:pt idx="24">
                  <c:v>12</c:v>
                </c:pt>
                <c:pt idx="25">
                  <c:v>11.498154477101846</c:v>
                </c:pt>
                <c:pt idx="26">
                  <c:v>10.6</c:v>
                </c:pt>
                <c:pt idx="27">
                  <c:v>10.101542979174132</c:v>
                </c:pt>
                <c:pt idx="28">
                  <c:v>9.7292825136317003</c:v>
                </c:pt>
                <c:pt idx="29">
                  <c:v>7.8695554445554441</c:v>
                </c:pt>
                <c:pt idx="30">
                  <c:v>4</c:v>
                </c:pt>
              </c:numCache>
            </c:numRef>
          </c:val>
          <c:extLst xmlns:c16r2="http://schemas.microsoft.com/office/drawing/2015/06/chart">
            <c:ext xmlns:c16="http://schemas.microsoft.com/office/drawing/2014/chart" uri="{C3380CC4-5D6E-409C-BE32-E72D297353CC}">
              <c16:uniqueId val="{00000004-C6A0-E44E-940B-707C45337F0B}"/>
            </c:ext>
          </c:extLst>
        </c:ser>
        <c:dLbls>
          <c:showLegendKey val="0"/>
          <c:showVal val="0"/>
          <c:showCatName val="0"/>
          <c:showSerName val="0"/>
          <c:showPercent val="0"/>
          <c:showBubbleSize val="0"/>
        </c:dLbls>
        <c:gapWidth val="150"/>
        <c:axId val="189783040"/>
        <c:axId val="189797504"/>
      </c:barChart>
      <c:lineChart>
        <c:grouping val="standard"/>
        <c:varyColors val="0"/>
        <c:ser>
          <c:idx val="1"/>
          <c:order val="1"/>
          <c:tx>
            <c:v>2000</c:v>
          </c:tx>
          <c:spPr>
            <a:ln w="28575" cap="rnd">
              <a:noFill/>
              <a:round/>
            </a:ln>
            <a:effectLst/>
          </c:spPr>
          <c:marker>
            <c:symbol val="dash"/>
            <c:size val="8"/>
            <c:spPr>
              <a:solidFill>
                <a:srgbClr val="FF0000"/>
              </a:solidFill>
              <a:ln w="31750">
                <a:solidFill>
                  <a:srgbClr val="FF0000"/>
                </a:solidFill>
              </a:ln>
              <a:effectLst/>
            </c:spPr>
          </c:marker>
          <c:val>
            <c:numRef>
              <c:f>Sheet1!$C$3:$C$33</c:f>
              <c:numCache>
                <c:formatCode>#,##0</c:formatCode>
                <c:ptCount val="31"/>
                <c:pt idx="0">
                  <c:v>74.455778776742562</c:v>
                </c:pt>
                <c:pt idx="1">
                  <c:v>79.00114413431605</c:v>
                </c:pt>
                <c:pt idx="2">
                  <c:v>74.307037506195982</c:v>
                </c:pt>
                <c:pt idx="3">
                  <c:v>56.200242392574374</c:v>
                </c:pt>
                <c:pt idx="4">
                  <c:v>52.40603023364541</c:v>
                </c:pt>
                <c:pt idx="5">
                  <c:v>34.361807968205504</c:v>
                </c:pt>
                <c:pt idx="6" formatCode="General">
                  <c:v>36</c:v>
                </c:pt>
                <c:pt idx="7">
                  <c:v>28.200153101054276</c:v>
                </c:pt>
                <c:pt idx="8">
                  <c:v>37.684971765257991</c:v>
                </c:pt>
                <c:pt idx="9">
                  <c:v>35.990838695604758</c:v>
                </c:pt>
                <c:pt idx="10">
                  <c:v>29.705291513627568</c:v>
                </c:pt>
                <c:pt idx="11" formatCode="General">
                  <c:v>20</c:v>
                </c:pt>
                <c:pt idx="12">
                  <c:v>26.458000504498443</c:v>
                </c:pt>
                <c:pt idx="13">
                  <c:v>11.763378458992458</c:v>
                </c:pt>
                <c:pt idx="14">
                  <c:v>22.378908171151551</c:v>
                </c:pt>
                <c:pt idx="15">
                  <c:v>24</c:v>
                </c:pt>
                <c:pt idx="16">
                  <c:v>21.451119167131441</c:v>
                </c:pt>
                <c:pt idx="17">
                  <c:v>24.570755594123845</c:v>
                </c:pt>
                <c:pt idx="18">
                  <c:v>20.183147584443077</c:v>
                </c:pt>
                <c:pt idx="19">
                  <c:v>20.852756410881124</c:v>
                </c:pt>
                <c:pt idx="20">
                  <c:v>21.47010422380691</c:v>
                </c:pt>
                <c:pt idx="21">
                  <c:v>24.500285859521313</c:v>
                </c:pt>
                <c:pt idx="22">
                  <c:v>17.371051997918531</c:v>
                </c:pt>
                <c:pt idx="23">
                  <c:v>16.900216204940509</c:v>
                </c:pt>
                <c:pt idx="24">
                  <c:v>24.70014423441889</c:v>
                </c:pt>
                <c:pt idx="25">
                  <c:v>27.213284114245397</c:v>
                </c:pt>
                <c:pt idx="26">
                  <c:v>10.8</c:v>
                </c:pt>
                <c:pt idx="27">
                  <c:v>12.91655372058232</c:v>
                </c:pt>
                <c:pt idx="28">
                  <c:v>15.960530509004352</c:v>
                </c:pt>
                <c:pt idx="29">
                  <c:v>23.805866994317309</c:v>
                </c:pt>
                <c:pt idx="30">
                  <c:v>14</c:v>
                </c:pt>
              </c:numCache>
            </c:numRef>
          </c:val>
          <c:smooth val="0"/>
          <c:extLst xmlns:c16r2="http://schemas.microsoft.com/office/drawing/2015/06/chart">
            <c:ext xmlns:c16="http://schemas.microsoft.com/office/drawing/2014/chart" uri="{C3380CC4-5D6E-409C-BE32-E72D297353CC}">
              <c16:uniqueId val="{00000005-C6A0-E44E-940B-707C45337F0B}"/>
            </c:ext>
          </c:extLst>
        </c:ser>
        <c:dLbls>
          <c:showLegendKey val="0"/>
          <c:showVal val="0"/>
          <c:showCatName val="0"/>
          <c:showSerName val="0"/>
          <c:showPercent val="0"/>
          <c:showBubbleSize val="0"/>
        </c:dLbls>
        <c:marker val="1"/>
        <c:smooth val="0"/>
        <c:axId val="189783040"/>
        <c:axId val="189797504"/>
      </c:lineChart>
      <c:catAx>
        <c:axId val="189783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nl-NL"/>
          </a:p>
        </c:txPr>
        <c:crossAx val="189797504"/>
        <c:crosses val="autoZero"/>
        <c:auto val="1"/>
        <c:lblAlgn val="ctr"/>
        <c:lblOffset val="100"/>
        <c:noMultiLvlLbl val="0"/>
      </c:catAx>
      <c:valAx>
        <c:axId val="189797504"/>
        <c:scaling>
          <c:orientation val="minMax"/>
          <c:max val="8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t>
                </a:r>
                <a:r>
                  <a:rPr lang="en-US" baseline="0"/>
                  <a:t> werknemers </a:t>
                </a:r>
                <a:endParaRPr lang="en-US"/>
              </a:p>
            </c:rich>
          </c:tx>
          <c:layout/>
          <c:overlay val="0"/>
          <c:spPr>
            <a:noFill/>
            <a:ln>
              <a:noFill/>
            </a:ln>
            <a:effectLst/>
          </c:sp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nl-NL"/>
          </a:p>
        </c:txPr>
        <c:crossAx val="18978304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a:t>Organisatie</a:t>
            </a:r>
            <a:r>
              <a:rPr lang="en-US" b="1" baseline="0"/>
              <a:t>graden naar leeftijdscategorie</a:t>
            </a:r>
          </a:p>
          <a:p>
            <a:pPr>
              <a:defRPr sz="1400" b="1" i="0" u="none" strike="noStrike" kern="1200" spc="0" baseline="0">
                <a:solidFill>
                  <a:schemeClr val="tx1">
                    <a:lumMod val="65000"/>
                    <a:lumOff val="35000"/>
                  </a:schemeClr>
                </a:solidFill>
                <a:latin typeface="+mn-lt"/>
                <a:ea typeface="+mn-ea"/>
                <a:cs typeface="+mn-cs"/>
              </a:defRPr>
            </a:pPr>
            <a:r>
              <a:rPr lang="en-US" b="1" baseline="0"/>
              <a:t>OECD ongewogen gemiddelden</a:t>
            </a:r>
            <a:endParaRPr lang="en-US" b="1"/>
          </a:p>
        </c:rich>
      </c:tx>
      <c:layout/>
      <c:overlay val="0"/>
      <c:spPr>
        <a:noFill/>
        <a:ln>
          <a:noFill/>
        </a:ln>
        <a:effectLst/>
      </c:spPr>
    </c:title>
    <c:autoTitleDeleted val="0"/>
    <c:plotArea>
      <c:layout/>
      <c:barChart>
        <c:barDir val="col"/>
        <c:grouping val="clustered"/>
        <c:varyColors val="0"/>
        <c:ser>
          <c:idx val="0"/>
          <c:order val="0"/>
          <c:tx>
            <c:v>&lt; 30 years</c:v>
          </c:tx>
          <c:spPr>
            <a:solidFill>
              <a:srgbClr val="FF0000"/>
            </a:solidFill>
            <a:ln>
              <a:noFill/>
            </a:ln>
            <a:effectLst/>
          </c:spPr>
          <c:invertIfNegative val="0"/>
          <c:cat>
            <c:numRef>
              <c:f>'age gap'!$A$35:$A$38</c:f>
              <c:numCache>
                <c:formatCode>General</c:formatCode>
                <c:ptCount val="4"/>
                <c:pt idx="0">
                  <c:v>1990</c:v>
                </c:pt>
                <c:pt idx="1">
                  <c:v>2000</c:v>
                </c:pt>
                <c:pt idx="2">
                  <c:v>2008</c:v>
                </c:pt>
                <c:pt idx="3">
                  <c:v>2016</c:v>
                </c:pt>
              </c:numCache>
            </c:numRef>
          </c:cat>
          <c:val>
            <c:numRef>
              <c:f>'age gap'!$B$35:$B$38</c:f>
              <c:numCache>
                <c:formatCode>#,#00</c:formatCode>
                <c:ptCount val="4"/>
                <c:pt idx="0">
                  <c:v>38</c:v>
                </c:pt>
                <c:pt idx="1">
                  <c:v>23</c:v>
                </c:pt>
                <c:pt idx="2">
                  <c:v>17</c:v>
                </c:pt>
                <c:pt idx="3">
                  <c:v>12</c:v>
                </c:pt>
              </c:numCache>
            </c:numRef>
          </c:val>
          <c:extLst xmlns:c16r2="http://schemas.microsoft.com/office/drawing/2015/06/chart">
            <c:ext xmlns:c16="http://schemas.microsoft.com/office/drawing/2014/chart" uri="{C3380CC4-5D6E-409C-BE32-E72D297353CC}">
              <c16:uniqueId val="{00000000-DD35-AA4C-BA80-59518111F7BB}"/>
            </c:ext>
          </c:extLst>
        </c:ser>
        <c:ser>
          <c:idx val="1"/>
          <c:order val="1"/>
          <c:tx>
            <c:v>30-50 years</c:v>
          </c:tx>
          <c:spPr>
            <a:solidFill>
              <a:schemeClr val="accent1"/>
            </a:solidFill>
            <a:ln>
              <a:noFill/>
            </a:ln>
            <a:effectLst/>
          </c:spPr>
          <c:invertIfNegative val="0"/>
          <c:cat>
            <c:numRef>
              <c:f>'age gap'!$A$35:$A$38</c:f>
              <c:numCache>
                <c:formatCode>General</c:formatCode>
                <c:ptCount val="4"/>
                <c:pt idx="0">
                  <c:v>1990</c:v>
                </c:pt>
                <c:pt idx="1">
                  <c:v>2000</c:v>
                </c:pt>
                <c:pt idx="2">
                  <c:v>2008</c:v>
                </c:pt>
                <c:pt idx="3">
                  <c:v>2016</c:v>
                </c:pt>
              </c:numCache>
            </c:numRef>
          </c:cat>
          <c:val>
            <c:numRef>
              <c:f>'age gap'!$C$35:$C$38</c:f>
              <c:numCache>
                <c:formatCode>#,#00</c:formatCode>
                <c:ptCount val="4"/>
                <c:pt idx="0">
                  <c:v>53</c:v>
                </c:pt>
                <c:pt idx="1">
                  <c:v>37</c:v>
                </c:pt>
                <c:pt idx="2">
                  <c:v>35</c:v>
                </c:pt>
                <c:pt idx="3">
                  <c:v>27</c:v>
                </c:pt>
              </c:numCache>
            </c:numRef>
          </c:val>
          <c:extLst xmlns:c16r2="http://schemas.microsoft.com/office/drawing/2015/06/chart">
            <c:ext xmlns:c16="http://schemas.microsoft.com/office/drawing/2014/chart" uri="{C3380CC4-5D6E-409C-BE32-E72D297353CC}">
              <c16:uniqueId val="{00000001-DD35-AA4C-BA80-59518111F7BB}"/>
            </c:ext>
          </c:extLst>
        </c:ser>
        <c:ser>
          <c:idx val="2"/>
          <c:order val="2"/>
          <c:tx>
            <c:v>&gt; 50 years</c:v>
          </c:tx>
          <c:spPr>
            <a:solidFill>
              <a:srgbClr val="00B050"/>
            </a:solidFill>
            <a:ln>
              <a:noFill/>
            </a:ln>
            <a:effectLst/>
          </c:spPr>
          <c:invertIfNegative val="0"/>
          <c:cat>
            <c:numRef>
              <c:f>'age gap'!$A$35:$A$38</c:f>
              <c:numCache>
                <c:formatCode>General</c:formatCode>
                <c:ptCount val="4"/>
                <c:pt idx="0">
                  <c:v>1990</c:v>
                </c:pt>
                <c:pt idx="1">
                  <c:v>2000</c:v>
                </c:pt>
                <c:pt idx="2">
                  <c:v>2008</c:v>
                </c:pt>
                <c:pt idx="3">
                  <c:v>2016</c:v>
                </c:pt>
              </c:numCache>
            </c:numRef>
          </c:cat>
          <c:val>
            <c:numRef>
              <c:f>'age gap'!$D$35:$D$38</c:f>
              <c:numCache>
                <c:formatCode>#,#00</c:formatCode>
                <c:ptCount val="4"/>
                <c:pt idx="0">
                  <c:v>56</c:v>
                </c:pt>
                <c:pt idx="1">
                  <c:v>39</c:v>
                </c:pt>
                <c:pt idx="2">
                  <c:v>42</c:v>
                </c:pt>
                <c:pt idx="3">
                  <c:v>33</c:v>
                </c:pt>
              </c:numCache>
            </c:numRef>
          </c:val>
          <c:extLst xmlns:c16r2="http://schemas.microsoft.com/office/drawing/2015/06/chart">
            <c:ext xmlns:c16="http://schemas.microsoft.com/office/drawing/2014/chart" uri="{C3380CC4-5D6E-409C-BE32-E72D297353CC}">
              <c16:uniqueId val="{00000002-DD35-AA4C-BA80-59518111F7BB}"/>
            </c:ext>
          </c:extLst>
        </c:ser>
        <c:dLbls>
          <c:showLegendKey val="0"/>
          <c:showVal val="0"/>
          <c:showCatName val="0"/>
          <c:showSerName val="0"/>
          <c:showPercent val="0"/>
          <c:showBubbleSize val="0"/>
        </c:dLbls>
        <c:gapWidth val="219"/>
        <c:overlap val="-27"/>
        <c:axId val="189835136"/>
        <c:axId val="189836672"/>
      </c:barChart>
      <c:catAx>
        <c:axId val="189835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89836672"/>
        <c:crosses val="autoZero"/>
        <c:auto val="1"/>
        <c:lblAlgn val="ctr"/>
        <c:lblOffset val="100"/>
        <c:noMultiLvlLbl val="0"/>
      </c:catAx>
      <c:valAx>
        <c:axId val="1898366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r>
                  <a:rPr lang="en-US" b="1"/>
                  <a:t>Union</a:t>
                </a:r>
                <a:r>
                  <a:rPr lang="en-US" b="1" baseline="0"/>
                  <a:t> density rate (% of employees)</a:t>
                </a:r>
                <a:endParaRPr lang="en-US" b="1"/>
              </a:p>
            </c:rich>
          </c:tx>
          <c:layout/>
          <c:overlay val="0"/>
          <c:spPr>
            <a:noFill/>
            <a:ln>
              <a:noFill/>
            </a:ln>
            <a:effectLst/>
          </c:spPr>
        </c:title>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nl-NL"/>
          </a:p>
        </c:txPr>
        <c:crossAx val="189835136"/>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a:t>OECD: organisatiegraden</a:t>
            </a:r>
            <a:r>
              <a:rPr lang="en-US" b="1" baseline="0"/>
              <a:t> naar branche </a:t>
            </a:r>
          </a:p>
          <a:p>
            <a:pPr>
              <a:defRPr sz="1400" b="1" i="0" u="none" strike="noStrike" kern="1200" spc="0" baseline="0">
                <a:solidFill>
                  <a:schemeClr val="tx1">
                    <a:lumMod val="65000"/>
                    <a:lumOff val="35000"/>
                  </a:schemeClr>
                </a:solidFill>
                <a:latin typeface="+mn-lt"/>
                <a:ea typeface="+mn-ea"/>
                <a:cs typeface="+mn-cs"/>
              </a:defRPr>
            </a:pPr>
            <a:r>
              <a:rPr lang="en-US" b="1" baseline="0"/>
              <a:t>ongewogen gemiddelden</a:t>
            </a:r>
          </a:p>
        </c:rich>
      </c:tx>
      <c:layout/>
      <c:overlay val="0"/>
      <c:spPr>
        <a:noFill/>
        <a:ln>
          <a:noFill/>
        </a:ln>
        <a:effectLst/>
      </c:spPr>
    </c:title>
    <c:autoTitleDeleted val="0"/>
    <c:plotArea>
      <c:layout/>
      <c:barChart>
        <c:barDir val="col"/>
        <c:grouping val="clustered"/>
        <c:varyColors val="0"/>
        <c:ser>
          <c:idx val="0"/>
          <c:order val="0"/>
          <c:tx>
            <c:v>2017</c:v>
          </c:tx>
          <c:spPr>
            <a:solidFill>
              <a:schemeClr val="accent1"/>
            </a:solidFill>
            <a:ln>
              <a:noFill/>
            </a:ln>
            <a:effectLst/>
          </c:spPr>
          <c:invertIfNegative val="0"/>
          <c:cat>
            <c:strRef>
              <c:f>Sheet1!$A$3:$A$12</c:f>
              <c:strCache>
                <c:ptCount val="10"/>
                <c:pt idx="0">
                  <c:v>maakindustrie</c:v>
                </c:pt>
                <c:pt idx="1">
                  <c:v>bouw</c:v>
                </c:pt>
                <c:pt idx="2">
                  <c:v>verkeer en comm</c:v>
                </c:pt>
                <c:pt idx="3">
                  <c:v>bank en verzekering</c:v>
                </c:pt>
                <c:pt idx="4">
                  <c:v>handel</c:v>
                </c:pt>
                <c:pt idx="5">
                  <c:v>hotels / tourisme</c:v>
                </c:pt>
                <c:pt idx="6">
                  <c:v>zakelijke dienstverl</c:v>
                </c:pt>
                <c:pt idx="7">
                  <c:v>overheid</c:v>
                </c:pt>
                <c:pt idx="8">
                  <c:v>onderwijs</c:v>
                </c:pt>
                <c:pt idx="9">
                  <c:v>gezondheidszorg</c:v>
                </c:pt>
              </c:strCache>
            </c:strRef>
          </c:cat>
          <c:val>
            <c:numRef>
              <c:f>Sheet1!$B$3:$B$12</c:f>
              <c:numCache>
                <c:formatCode>#,#00</c:formatCode>
                <c:ptCount val="10"/>
                <c:pt idx="0">
                  <c:v>33.11578947368421</c:v>
                </c:pt>
                <c:pt idx="1">
                  <c:v>27.926315789473687</c:v>
                </c:pt>
                <c:pt idx="2">
                  <c:v>35.62661064425771</c:v>
                </c:pt>
                <c:pt idx="3">
                  <c:v>24.181249999999999</c:v>
                </c:pt>
                <c:pt idx="4">
                  <c:v>17.110438065158949</c:v>
                </c:pt>
                <c:pt idx="5">
                  <c:v>11.516605616605615</c:v>
                </c:pt>
                <c:pt idx="6">
                  <c:v>10.1</c:v>
                </c:pt>
                <c:pt idx="7">
                  <c:v>48.942105263157899</c:v>
                </c:pt>
                <c:pt idx="8">
                  <c:v>51.228571428571435</c:v>
                </c:pt>
                <c:pt idx="9">
                  <c:v>41.006666666666668</c:v>
                </c:pt>
              </c:numCache>
            </c:numRef>
          </c:val>
          <c:extLst xmlns:c16r2="http://schemas.microsoft.com/office/drawing/2015/06/chart">
            <c:ext xmlns:c16="http://schemas.microsoft.com/office/drawing/2014/chart" uri="{C3380CC4-5D6E-409C-BE32-E72D297353CC}">
              <c16:uniqueId val="{00000000-D85F-D146-98B0-BD0E2F1131A8}"/>
            </c:ext>
          </c:extLst>
        </c:ser>
        <c:dLbls>
          <c:showLegendKey val="0"/>
          <c:showVal val="0"/>
          <c:showCatName val="0"/>
          <c:showSerName val="0"/>
          <c:showPercent val="0"/>
          <c:showBubbleSize val="0"/>
        </c:dLbls>
        <c:gapWidth val="150"/>
        <c:axId val="189941632"/>
        <c:axId val="189947904"/>
      </c:barChart>
      <c:lineChart>
        <c:grouping val="standard"/>
        <c:varyColors val="0"/>
        <c:ser>
          <c:idx val="1"/>
          <c:order val="1"/>
          <c:tx>
            <c:v>2000</c:v>
          </c:tx>
          <c:spPr>
            <a:ln w="28575" cap="rnd">
              <a:noFill/>
              <a:round/>
            </a:ln>
            <a:effectLst/>
          </c:spPr>
          <c:marker>
            <c:symbol val="dash"/>
            <c:size val="11"/>
            <c:spPr>
              <a:solidFill>
                <a:schemeClr val="accent2"/>
              </a:solidFill>
              <a:ln w="28575">
                <a:solidFill>
                  <a:srgbClr val="FF0000"/>
                </a:solidFill>
              </a:ln>
              <a:effectLst/>
            </c:spPr>
          </c:marker>
          <c:val>
            <c:numRef>
              <c:f>Sheet1!$C$3:$C$12</c:f>
              <c:numCache>
                <c:formatCode>#,#00</c:formatCode>
                <c:ptCount val="10"/>
                <c:pt idx="0">
                  <c:v>40.721052631578942</c:v>
                </c:pt>
                <c:pt idx="1">
                  <c:v>33.247368421052634</c:v>
                </c:pt>
                <c:pt idx="2">
                  <c:v>42.682352941176475</c:v>
                </c:pt>
                <c:pt idx="3">
                  <c:v>28.287499999999998</c:v>
                </c:pt>
                <c:pt idx="4">
                  <c:v>18.911764705882351</c:v>
                </c:pt>
                <c:pt idx="5">
                  <c:v>15.992307692307692</c:v>
                </c:pt>
                <c:pt idx="6">
                  <c:v>11.127272727272727</c:v>
                </c:pt>
                <c:pt idx="7">
                  <c:v>53.163157894736841</c:v>
                </c:pt>
                <c:pt idx="8">
                  <c:v>55.279999999999994</c:v>
                </c:pt>
                <c:pt idx="9">
                  <c:v>46.373333333333328</c:v>
                </c:pt>
              </c:numCache>
            </c:numRef>
          </c:val>
          <c:smooth val="0"/>
          <c:extLst xmlns:c16r2="http://schemas.microsoft.com/office/drawing/2015/06/chart">
            <c:ext xmlns:c16="http://schemas.microsoft.com/office/drawing/2014/chart" uri="{C3380CC4-5D6E-409C-BE32-E72D297353CC}">
              <c16:uniqueId val="{00000001-D85F-D146-98B0-BD0E2F1131A8}"/>
            </c:ext>
          </c:extLst>
        </c:ser>
        <c:dLbls>
          <c:showLegendKey val="0"/>
          <c:showVal val="0"/>
          <c:showCatName val="0"/>
          <c:showSerName val="0"/>
          <c:showPercent val="0"/>
          <c:showBubbleSize val="0"/>
        </c:dLbls>
        <c:marker val="1"/>
        <c:smooth val="0"/>
        <c:axId val="189941632"/>
        <c:axId val="189947904"/>
      </c:lineChart>
      <c:catAx>
        <c:axId val="1899416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nl-NL"/>
          </a:p>
        </c:txPr>
        <c:crossAx val="189947904"/>
        <c:crosses val="autoZero"/>
        <c:auto val="1"/>
        <c:lblAlgn val="ctr"/>
        <c:lblOffset val="100"/>
        <c:noMultiLvlLbl val="0"/>
      </c:catAx>
      <c:valAx>
        <c:axId val="18994790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nl-NL"/>
          </a:p>
        </c:txPr>
        <c:crossAx val="189941632"/>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nl-N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a:t>OECD</a:t>
            </a:r>
            <a:r>
              <a:rPr lang="en-US" b="1" baseline="0"/>
              <a:t> organisatiegraad 2015</a:t>
            </a:r>
          </a:p>
          <a:p>
            <a:pPr>
              <a:defRPr sz="1400" b="1" i="0" u="none" strike="noStrike" kern="1200" spc="0" baseline="0">
                <a:solidFill>
                  <a:schemeClr val="tx1">
                    <a:lumMod val="65000"/>
                    <a:lumOff val="35000"/>
                  </a:schemeClr>
                </a:solidFill>
                <a:latin typeface="+mn-lt"/>
                <a:ea typeface="+mn-ea"/>
                <a:cs typeface="+mn-cs"/>
              </a:defRPr>
            </a:pPr>
            <a:r>
              <a:rPr lang="en-US" b="1" baseline="0"/>
              <a:t>gewogen gemiddelden</a:t>
            </a:r>
            <a:endParaRPr lang="en-US" b="1"/>
          </a:p>
        </c:rich>
      </c:tx>
      <c:layout/>
      <c:overlay val="0"/>
      <c:spPr>
        <a:noFill/>
        <a:ln>
          <a:noFill/>
        </a:ln>
        <a:effectLst/>
      </c:spPr>
    </c:title>
    <c:autoTitleDeleted val="0"/>
    <c:plotArea>
      <c:layout/>
      <c:barChart>
        <c:barDir val="bar"/>
        <c:grouping val="clustered"/>
        <c:varyColors val="0"/>
        <c:ser>
          <c:idx val="0"/>
          <c:order val="0"/>
          <c:spPr>
            <a:solidFill>
              <a:schemeClr val="accent1"/>
            </a:solidFill>
            <a:ln>
              <a:noFill/>
            </a:ln>
            <a:effectLst/>
          </c:spPr>
          <c:invertIfNegative val="0"/>
          <c:cat>
            <c:strRef>
              <c:f>Sheet1!$A$14:$A$30</c:f>
              <c:strCache>
                <c:ptCount val="17"/>
                <c:pt idx="0">
                  <c:v>hoog</c:v>
                </c:pt>
                <c:pt idx="1">
                  <c:v>midden</c:v>
                </c:pt>
                <c:pt idx="2">
                  <c:v>laag</c:v>
                </c:pt>
                <c:pt idx="3">
                  <c:v>SCHOLINGSGRAAD</c:v>
                </c:pt>
                <c:pt idx="4">
                  <c:v>flexibel</c:v>
                </c:pt>
                <c:pt idx="5">
                  <c:v>vast</c:v>
                </c:pt>
                <c:pt idx="6">
                  <c:v>ARBEIDSCONTRACT</c:v>
                </c:pt>
                <c:pt idx="7">
                  <c:v>&gt;100</c:v>
                </c:pt>
                <c:pt idx="8">
                  <c:v>10-99</c:v>
                </c:pt>
                <c:pt idx="9">
                  <c:v>&gt;10</c:v>
                </c:pt>
                <c:pt idx="10">
                  <c:v>BEDRIJFSGROOTTE</c:v>
                </c:pt>
                <c:pt idx="11">
                  <c:v>overheid</c:v>
                </c:pt>
                <c:pt idx="12">
                  <c:v>markt</c:v>
                </c:pt>
                <c:pt idx="13">
                  <c:v>SECTOR</c:v>
                </c:pt>
                <c:pt idx="14">
                  <c:v>vrouwen</c:v>
                </c:pt>
                <c:pt idx="15">
                  <c:v>mannen </c:v>
                </c:pt>
                <c:pt idx="16">
                  <c:v>SEXE</c:v>
                </c:pt>
              </c:strCache>
            </c:strRef>
          </c:cat>
          <c:val>
            <c:numRef>
              <c:f>Sheet1!$B$14:$B$30</c:f>
              <c:numCache>
                <c:formatCode>#,#00</c:formatCode>
                <c:ptCount val="17"/>
                <c:pt idx="0">
                  <c:v>20.5</c:v>
                </c:pt>
                <c:pt idx="1">
                  <c:v>17.5</c:v>
                </c:pt>
                <c:pt idx="2">
                  <c:v>12</c:v>
                </c:pt>
                <c:pt idx="4">
                  <c:v>9</c:v>
                </c:pt>
                <c:pt idx="5">
                  <c:v>20</c:v>
                </c:pt>
                <c:pt idx="7">
                  <c:v>32</c:v>
                </c:pt>
                <c:pt idx="8">
                  <c:v>19</c:v>
                </c:pt>
                <c:pt idx="9">
                  <c:v>7</c:v>
                </c:pt>
                <c:pt idx="11">
                  <c:v>38</c:v>
                </c:pt>
                <c:pt idx="12">
                  <c:v>12</c:v>
                </c:pt>
                <c:pt idx="14">
                  <c:v>17</c:v>
                </c:pt>
                <c:pt idx="15">
                  <c:v>18</c:v>
                </c:pt>
              </c:numCache>
            </c:numRef>
          </c:val>
          <c:extLst xmlns:c16r2="http://schemas.microsoft.com/office/drawing/2015/06/chart">
            <c:ext xmlns:c16="http://schemas.microsoft.com/office/drawing/2014/chart" uri="{C3380CC4-5D6E-409C-BE32-E72D297353CC}">
              <c16:uniqueId val="{00000000-A7A9-8E40-8B5D-571195A790FF}"/>
            </c:ext>
          </c:extLst>
        </c:ser>
        <c:dLbls>
          <c:showLegendKey val="0"/>
          <c:showVal val="0"/>
          <c:showCatName val="0"/>
          <c:showSerName val="0"/>
          <c:showPercent val="0"/>
          <c:showBubbleSize val="0"/>
        </c:dLbls>
        <c:gapWidth val="182"/>
        <c:axId val="190265984"/>
        <c:axId val="190267776"/>
      </c:barChart>
      <c:catAx>
        <c:axId val="1902659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nl-NL"/>
          </a:p>
        </c:txPr>
        <c:crossAx val="190267776"/>
        <c:crosses val="autoZero"/>
        <c:auto val="1"/>
        <c:lblAlgn val="ctr"/>
        <c:lblOffset val="100"/>
        <c:noMultiLvlLbl val="0"/>
      </c:catAx>
      <c:valAx>
        <c:axId val="19026777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nl-NL" sz="1200" b="1" dirty="0"/>
                  <a:t>%</a:t>
                </a:r>
                <a:r>
                  <a:rPr lang="nl-NL" sz="1200" b="1" baseline="0" dirty="0"/>
                  <a:t> werknemers</a:t>
                </a:r>
                <a:endParaRPr lang="nl-NL" sz="1200" b="1" dirty="0"/>
              </a:p>
            </c:rich>
          </c:tx>
          <c:layout/>
          <c:overlay val="0"/>
          <c:spPr>
            <a:noFill/>
            <a:ln>
              <a:noFill/>
            </a:ln>
            <a:effectLst/>
          </c:sp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crossAx val="190265984"/>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NL"/>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DF289B-D02C-9544-859C-CD37EC573409}" type="datetimeFigureOut">
              <a:rPr lang="en-US" smtClean="0"/>
              <a:t>2/11/2020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7C4B5C-3684-7F4A-9375-F8CE0C13AD90}" type="slidenum">
              <a:rPr lang="en-US" smtClean="0"/>
              <a:t>‹nr.›</a:t>
            </a:fld>
            <a:endParaRPr lang="en-US"/>
          </a:p>
        </p:txBody>
      </p:sp>
    </p:spTree>
    <p:extLst>
      <p:ext uri="{BB962C8B-B14F-4D97-AF65-F5344CB8AC3E}">
        <p14:creationId xmlns:p14="http://schemas.microsoft.com/office/powerpoint/2010/main" val="150678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17C4B5C-3684-7F4A-9375-F8CE0C13AD90}" type="slidenum">
              <a:rPr lang="en-US" smtClean="0"/>
              <a:t>2</a:t>
            </a:fld>
            <a:endParaRPr lang="en-US"/>
          </a:p>
        </p:txBody>
      </p:sp>
    </p:spTree>
    <p:extLst>
      <p:ext uri="{BB962C8B-B14F-4D97-AF65-F5344CB8AC3E}">
        <p14:creationId xmlns:p14="http://schemas.microsoft.com/office/powerpoint/2010/main" val="530119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F142B99-3921-3C4E-9ADB-0716EA215A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520C987-F6A2-D444-8CB7-719486A038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BB9DED98-3848-6B46-B0E8-5372286C2AE6}"/>
              </a:ext>
            </a:extLst>
          </p:cNvPr>
          <p:cNvSpPr>
            <a:spLocks noGrp="1"/>
          </p:cNvSpPr>
          <p:nvPr>
            <p:ph type="dt" sz="half" idx="10"/>
          </p:nvPr>
        </p:nvSpPr>
        <p:spPr/>
        <p:txBody>
          <a:bodyPr/>
          <a:lstStyle/>
          <a:p>
            <a:fld id="{035A626D-51F4-D74E-B68F-D7465412AF5D}" type="datetime1">
              <a:rPr lang="en-US" smtClean="0"/>
              <a:t>2/11/2020</a:t>
            </a:fld>
            <a:endParaRPr lang="en-US"/>
          </a:p>
        </p:txBody>
      </p:sp>
      <p:sp>
        <p:nvSpPr>
          <p:cNvPr id="5" name="Footer Placeholder 4">
            <a:extLst>
              <a:ext uri="{FF2B5EF4-FFF2-40B4-BE49-F238E27FC236}">
                <a16:creationId xmlns:a16="http://schemas.microsoft.com/office/drawing/2014/main" xmlns="" id="{CBCEB99B-7687-7449-BA7A-F422211141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7B872FF-807F-BD4C-8C44-013EDA281764}"/>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1584152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809371-E4C8-1E40-A3FD-413C3070412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C00ABDC-293E-924A-9BD5-45BD2969621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B4EA94C-B376-2648-9508-064947F365D8}"/>
              </a:ext>
            </a:extLst>
          </p:cNvPr>
          <p:cNvSpPr>
            <a:spLocks noGrp="1"/>
          </p:cNvSpPr>
          <p:nvPr>
            <p:ph type="dt" sz="half" idx="10"/>
          </p:nvPr>
        </p:nvSpPr>
        <p:spPr/>
        <p:txBody>
          <a:bodyPr/>
          <a:lstStyle/>
          <a:p>
            <a:fld id="{60207318-A87B-124A-982F-C7C9D937B542}" type="datetime1">
              <a:rPr lang="en-US" smtClean="0"/>
              <a:t>2/11/2020</a:t>
            </a:fld>
            <a:endParaRPr lang="en-US"/>
          </a:p>
        </p:txBody>
      </p:sp>
      <p:sp>
        <p:nvSpPr>
          <p:cNvPr id="5" name="Footer Placeholder 4">
            <a:extLst>
              <a:ext uri="{FF2B5EF4-FFF2-40B4-BE49-F238E27FC236}">
                <a16:creationId xmlns:a16="http://schemas.microsoft.com/office/drawing/2014/main" xmlns="" id="{2AB127BB-E8A3-934D-9696-C7BB401338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83BD6AD-CCCA-3A46-BD29-6DB0C84EF113}"/>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1987431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715E3C-6981-6940-819B-3761F0495E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7A61C023-6B4B-6E4F-AF40-79DFE59A1D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943A9C1-A51F-9245-A1F0-6F80152D131C}"/>
              </a:ext>
            </a:extLst>
          </p:cNvPr>
          <p:cNvSpPr>
            <a:spLocks noGrp="1"/>
          </p:cNvSpPr>
          <p:nvPr>
            <p:ph type="dt" sz="half" idx="10"/>
          </p:nvPr>
        </p:nvSpPr>
        <p:spPr/>
        <p:txBody>
          <a:bodyPr/>
          <a:lstStyle/>
          <a:p>
            <a:fld id="{574722B3-10A1-874C-91BA-52E34F4052CE}" type="datetime1">
              <a:rPr lang="en-US" smtClean="0"/>
              <a:t>2/11/2020</a:t>
            </a:fld>
            <a:endParaRPr lang="en-US"/>
          </a:p>
        </p:txBody>
      </p:sp>
      <p:sp>
        <p:nvSpPr>
          <p:cNvPr id="5" name="Footer Placeholder 4">
            <a:extLst>
              <a:ext uri="{FF2B5EF4-FFF2-40B4-BE49-F238E27FC236}">
                <a16:creationId xmlns:a16="http://schemas.microsoft.com/office/drawing/2014/main" xmlns="" id="{ECCB3B0F-1DC5-2947-BC4A-5F3B0E628B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D5E0998-027C-CB43-8ACF-1A5A215BA94B}"/>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4183248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AB2F2E-EB32-3E40-A5CF-AB44DC63C0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1BE52C54-B8C7-DA4E-8502-8119932439D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DCDD77BA-02CC-7B48-983A-CF6448E8CF8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A39D7E79-8BEA-0D44-9D70-C4BB8B7DAC5C}"/>
              </a:ext>
            </a:extLst>
          </p:cNvPr>
          <p:cNvSpPr>
            <a:spLocks noGrp="1"/>
          </p:cNvSpPr>
          <p:nvPr>
            <p:ph type="dt" sz="half" idx="10"/>
          </p:nvPr>
        </p:nvSpPr>
        <p:spPr/>
        <p:txBody>
          <a:bodyPr/>
          <a:lstStyle/>
          <a:p>
            <a:fld id="{EB096E18-4414-2B40-87B5-CD531E72FE0A}" type="datetime1">
              <a:rPr lang="en-US" smtClean="0"/>
              <a:t>2/11/2020</a:t>
            </a:fld>
            <a:endParaRPr lang="en-US"/>
          </a:p>
        </p:txBody>
      </p:sp>
      <p:sp>
        <p:nvSpPr>
          <p:cNvPr id="6" name="Footer Placeholder 5">
            <a:extLst>
              <a:ext uri="{FF2B5EF4-FFF2-40B4-BE49-F238E27FC236}">
                <a16:creationId xmlns:a16="http://schemas.microsoft.com/office/drawing/2014/main" xmlns="" id="{24EE98C8-D554-524C-941C-84BF9BA8B5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ED09C25F-26E3-7846-AAF6-941F2CE27BB1}"/>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497750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7E42CA-89C2-F044-BFCC-32DDC680B94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9DD61047-3290-E142-95B6-C4AF6923D2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7C920C4B-BF12-914E-9285-DFDBC6E3AE1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A8214A90-BBF4-1C4C-ABAF-BF66C3B2AA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8610BA40-81F3-E943-ACA9-5BD63A27C5E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524724C-DF5A-AE48-9C29-00CA3E7330AB}"/>
              </a:ext>
            </a:extLst>
          </p:cNvPr>
          <p:cNvSpPr>
            <a:spLocks noGrp="1"/>
          </p:cNvSpPr>
          <p:nvPr>
            <p:ph type="dt" sz="half" idx="10"/>
          </p:nvPr>
        </p:nvSpPr>
        <p:spPr/>
        <p:txBody>
          <a:bodyPr/>
          <a:lstStyle/>
          <a:p>
            <a:fld id="{F58810B7-E58D-6B45-953E-C5F2386F4468}" type="datetime1">
              <a:rPr lang="en-US" smtClean="0"/>
              <a:t>2/11/2020</a:t>
            </a:fld>
            <a:endParaRPr lang="en-US"/>
          </a:p>
        </p:txBody>
      </p:sp>
      <p:sp>
        <p:nvSpPr>
          <p:cNvPr id="8" name="Footer Placeholder 7">
            <a:extLst>
              <a:ext uri="{FF2B5EF4-FFF2-40B4-BE49-F238E27FC236}">
                <a16:creationId xmlns:a16="http://schemas.microsoft.com/office/drawing/2014/main" xmlns="" id="{1ACC1E1F-83DD-1E43-A125-62F6CA29B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312E70AF-087C-B44C-AD1B-51F250B319A6}"/>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453486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847E5A-AB30-5C42-B0D2-B031172D93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A3D751F-5EFF-6740-9FB1-A23A0CD629D7}"/>
              </a:ext>
            </a:extLst>
          </p:cNvPr>
          <p:cNvSpPr>
            <a:spLocks noGrp="1"/>
          </p:cNvSpPr>
          <p:nvPr>
            <p:ph type="dt" sz="half" idx="10"/>
          </p:nvPr>
        </p:nvSpPr>
        <p:spPr/>
        <p:txBody>
          <a:bodyPr/>
          <a:lstStyle/>
          <a:p>
            <a:fld id="{08DDEE08-DA5E-394B-9EF4-E8A8A3D0F6C3}" type="datetime1">
              <a:rPr lang="en-US" smtClean="0"/>
              <a:t>2/11/2020</a:t>
            </a:fld>
            <a:endParaRPr lang="en-US"/>
          </a:p>
        </p:txBody>
      </p:sp>
      <p:sp>
        <p:nvSpPr>
          <p:cNvPr id="4" name="Footer Placeholder 3">
            <a:extLst>
              <a:ext uri="{FF2B5EF4-FFF2-40B4-BE49-F238E27FC236}">
                <a16:creationId xmlns:a16="http://schemas.microsoft.com/office/drawing/2014/main" xmlns="" id="{18EEEBBD-99AE-5144-BDD5-11199FFF485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82F64F57-6993-3949-80D1-05CCE4FD29BF}"/>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727261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87C6DD8-0BE3-FD46-BF90-012593EA60AF}"/>
              </a:ext>
            </a:extLst>
          </p:cNvPr>
          <p:cNvSpPr>
            <a:spLocks noGrp="1"/>
          </p:cNvSpPr>
          <p:nvPr>
            <p:ph type="dt" sz="half" idx="10"/>
          </p:nvPr>
        </p:nvSpPr>
        <p:spPr/>
        <p:txBody>
          <a:bodyPr/>
          <a:lstStyle/>
          <a:p>
            <a:fld id="{4C78692D-06BE-BB48-8742-7149ED313813}" type="datetime1">
              <a:rPr lang="en-US" smtClean="0"/>
              <a:t>2/11/2020</a:t>
            </a:fld>
            <a:endParaRPr lang="en-US"/>
          </a:p>
        </p:txBody>
      </p:sp>
      <p:sp>
        <p:nvSpPr>
          <p:cNvPr id="3" name="Footer Placeholder 2">
            <a:extLst>
              <a:ext uri="{FF2B5EF4-FFF2-40B4-BE49-F238E27FC236}">
                <a16:creationId xmlns:a16="http://schemas.microsoft.com/office/drawing/2014/main" xmlns="" id="{27F12168-D57A-9146-B4E3-0F4DB0D817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AAF3FD08-2C62-D941-A56A-584B2DD48443}"/>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3474883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5F79FB-D8EB-7940-9561-467CA135D0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D696D61-A958-714B-99D0-11B382BC9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CAACE2D1-B0E9-3148-B189-22F0657669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4AB0D4A-A845-7B48-B0AE-A2E63B7DB32D}"/>
              </a:ext>
            </a:extLst>
          </p:cNvPr>
          <p:cNvSpPr>
            <a:spLocks noGrp="1"/>
          </p:cNvSpPr>
          <p:nvPr>
            <p:ph type="dt" sz="half" idx="10"/>
          </p:nvPr>
        </p:nvSpPr>
        <p:spPr/>
        <p:txBody>
          <a:bodyPr/>
          <a:lstStyle/>
          <a:p>
            <a:fld id="{6471DF77-5C08-724D-B357-8426AE18E993}" type="datetime1">
              <a:rPr lang="en-US" smtClean="0"/>
              <a:t>2/11/2020</a:t>
            </a:fld>
            <a:endParaRPr lang="en-US"/>
          </a:p>
        </p:txBody>
      </p:sp>
      <p:sp>
        <p:nvSpPr>
          <p:cNvPr id="6" name="Footer Placeholder 5">
            <a:extLst>
              <a:ext uri="{FF2B5EF4-FFF2-40B4-BE49-F238E27FC236}">
                <a16:creationId xmlns:a16="http://schemas.microsoft.com/office/drawing/2014/main" xmlns="" id="{568FCCA9-48EC-CB4D-9596-14D911F0AC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AB021F5-0F60-2340-B9DD-6E91E864E244}"/>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2422745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DFCC1C-597F-E045-B125-2ECD6F06DD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A4A6403E-3DC9-624F-9381-B7D63E3F99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D71F530-3DDF-2F44-B3F1-FCC567EC63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1CACAA53-47A4-5442-B5B4-8F4214B0FCED}"/>
              </a:ext>
            </a:extLst>
          </p:cNvPr>
          <p:cNvSpPr>
            <a:spLocks noGrp="1"/>
          </p:cNvSpPr>
          <p:nvPr>
            <p:ph type="dt" sz="half" idx="10"/>
          </p:nvPr>
        </p:nvSpPr>
        <p:spPr/>
        <p:txBody>
          <a:bodyPr/>
          <a:lstStyle/>
          <a:p>
            <a:fld id="{895589EF-251A-1941-86ED-CBBF8E849403}" type="datetime1">
              <a:rPr lang="en-US" smtClean="0"/>
              <a:t>2/11/2020</a:t>
            </a:fld>
            <a:endParaRPr lang="en-US"/>
          </a:p>
        </p:txBody>
      </p:sp>
      <p:sp>
        <p:nvSpPr>
          <p:cNvPr id="6" name="Footer Placeholder 5">
            <a:extLst>
              <a:ext uri="{FF2B5EF4-FFF2-40B4-BE49-F238E27FC236}">
                <a16:creationId xmlns:a16="http://schemas.microsoft.com/office/drawing/2014/main" xmlns="" id="{31C186B8-62E9-7144-A03D-C03D3A6871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AF2D2DE-337B-7E42-BD73-D35C3043388A}"/>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4138064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AFFF29-6CB6-D34D-8F86-940C9B951F0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F6F7308-7FFF-9A40-8B62-22B83E6D0FF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C550385-809D-6E45-8FFA-269E790B6DDA}"/>
              </a:ext>
            </a:extLst>
          </p:cNvPr>
          <p:cNvSpPr>
            <a:spLocks noGrp="1"/>
          </p:cNvSpPr>
          <p:nvPr>
            <p:ph type="dt" sz="half" idx="10"/>
          </p:nvPr>
        </p:nvSpPr>
        <p:spPr/>
        <p:txBody>
          <a:bodyPr/>
          <a:lstStyle/>
          <a:p>
            <a:fld id="{ECEB2D61-A337-444F-8C27-DF1D8029A690}" type="datetime1">
              <a:rPr lang="en-US" smtClean="0"/>
              <a:t>2/11/2020</a:t>
            </a:fld>
            <a:endParaRPr lang="en-US"/>
          </a:p>
        </p:txBody>
      </p:sp>
      <p:sp>
        <p:nvSpPr>
          <p:cNvPr id="5" name="Footer Placeholder 4">
            <a:extLst>
              <a:ext uri="{FF2B5EF4-FFF2-40B4-BE49-F238E27FC236}">
                <a16:creationId xmlns:a16="http://schemas.microsoft.com/office/drawing/2014/main" xmlns="" id="{5A9842F7-4769-FC49-97C4-E58FFF7356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96EB51E-CFF2-CF4C-ACD5-A7C10254F13F}"/>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3817065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E45A185A-E98B-7E42-A81A-F25733C161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7D63402-F973-B34F-8374-70646D200FB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EDE4963-29D9-0744-9EED-7CB6F6E60CF8}"/>
              </a:ext>
            </a:extLst>
          </p:cNvPr>
          <p:cNvSpPr>
            <a:spLocks noGrp="1"/>
          </p:cNvSpPr>
          <p:nvPr>
            <p:ph type="dt" sz="half" idx="10"/>
          </p:nvPr>
        </p:nvSpPr>
        <p:spPr/>
        <p:txBody>
          <a:bodyPr/>
          <a:lstStyle/>
          <a:p>
            <a:fld id="{14CEBE1E-05CC-2F46-84A3-F29877DFCEE9}" type="datetime1">
              <a:rPr lang="en-US" smtClean="0"/>
              <a:t>2/11/2020</a:t>
            </a:fld>
            <a:endParaRPr lang="en-US"/>
          </a:p>
        </p:txBody>
      </p:sp>
      <p:sp>
        <p:nvSpPr>
          <p:cNvPr id="5" name="Footer Placeholder 4">
            <a:extLst>
              <a:ext uri="{FF2B5EF4-FFF2-40B4-BE49-F238E27FC236}">
                <a16:creationId xmlns:a16="http://schemas.microsoft.com/office/drawing/2014/main" xmlns="" id="{3DD5B6A6-59F8-2449-9A8F-9874A3C644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FCBB92D-9BDD-F745-8E53-92059A8673F8}"/>
              </a:ext>
            </a:extLst>
          </p:cNvPr>
          <p:cNvSpPr>
            <a:spLocks noGrp="1"/>
          </p:cNvSpPr>
          <p:nvPr>
            <p:ph type="sldNum" sz="quarter" idx="12"/>
          </p:nvPr>
        </p:nvSpPr>
        <p:spPr/>
        <p:txBody>
          <a:bodyPr/>
          <a:lstStyle/>
          <a:p>
            <a:fld id="{F3A3553E-AD90-7A40-94C6-F8A1441F1089}" type="slidenum">
              <a:rPr lang="en-US" smtClean="0"/>
              <a:t>‹nr.›</a:t>
            </a:fld>
            <a:endParaRPr lang="en-US"/>
          </a:p>
        </p:txBody>
      </p:sp>
    </p:spTree>
    <p:extLst>
      <p:ext uri="{BB962C8B-B14F-4D97-AF65-F5344CB8AC3E}">
        <p14:creationId xmlns:p14="http://schemas.microsoft.com/office/powerpoint/2010/main" val="968270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79DB1DB6-A936-8A44-9065-FD7AF1BFD7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3E5E5B3A-96BB-4F4B-B62D-498F26F4B7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78C2964-8BC9-1642-9E95-AA91C0C25E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C6A7AA-A6F2-2D41-BCD6-7AD69A52C11A}" type="datetime1">
              <a:rPr lang="en-US" smtClean="0"/>
              <a:t>2/11/2020</a:t>
            </a:fld>
            <a:endParaRPr lang="en-US"/>
          </a:p>
        </p:txBody>
      </p:sp>
      <p:sp>
        <p:nvSpPr>
          <p:cNvPr id="5" name="Footer Placeholder 4">
            <a:extLst>
              <a:ext uri="{FF2B5EF4-FFF2-40B4-BE49-F238E27FC236}">
                <a16:creationId xmlns:a16="http://schemas.microsoft.com/office/drawing/2014/main" xmlns="" id="{27D81EB8-7437-9144-8E5E-807AB4F3E8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BFCA93A-CCB1-DB46-98F4-A470E08EEC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A3553E-AD90-7A40-94C6-F8A1441F1089}" type="slidenum">
              <a:rPr lang="en-US" smtClean="0"/>
              <a:t>‹nr.›</a:t>
            </a:fld>
            <a:endParaRPr lang="en-US"/>
          </a:p>
        </p:txBody>
      </p:sp>
    </p:spTree>
    <p:extLst>
      <p:ext uri="{BB962C8B-B14F-4D97-AF65-F5344CB8AC3E}">
        <p14:creationId xmlns:p14="http://schemas.microsoft.com/office/powerpoint/2010/main" val="1033883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ilo.org/actrav/info/pubs/WCMS_722482/lang--en/index.ht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4.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80D04F-1871-A34E-9847-CC4BD83D0135}"/>
              </a:ext>
            </a:extLst>
          </p:cNvPr>
          <p:cNvSpPr>
            <a:spLocks noGrp="1"/>
          </p:cNvSpPr>
          <p:nvPr>
            <p:ph type="ctrTitle"/>
          </p:nvPr>
        </p:nvSpPr>
        <p:spPr>
          <a:xfrm>
            <a:off x="1524000" y="648929"/>
            <a:ext cx="9144000" cy="1961536"/>
          </a:xfrm>
        </p:spPr>
        <p:txBody>
          <a:bodyPr>
            <a:normAutofit/>
          </a:bodyPr>
          <a:lstStyle/>
          <a:p>
            <a:r>
              <a:rPr lang="en-GB" dirty="0" err="1"/>
              <a:t>Welke</a:t>
            </a:r>
            <a:r>
              <a:rPr lang="en-GB" dirty="0"/>
              <a:t> </a:t>
            </a:r>
            <a:r>
              <a:rPr lang="en-GB" dirty="0" err="1"/>
              <a:t>toekomst</a:t>
            </a:r>
            <a:r>
              <a:rPr lang="en-GB" dirty="0"/>
              <a:t> </a:t>
            </a:r>
            <a:r>
              <a:rPr lang="en-GB" dirty="0" err="1"/>
              <a:t>voor</a:t>
            </a:r>
            <a:r>
              <a:rPr lang="en-GB" dirty="0"/>
              <a:t> de </a:t>
            </a:r>
            <a:r>
              <a:rPr lang="en-GB" dirty="0" err="1"/>
              <a:t>vakbeweging</a:t>
            </a:r>
            <a:r>
              <a:rPr lang="en-GB" dirty="0"/>
              <a:t>?</a:t>
            </a:r>
          </a:p>
        </p:txBody>
      </p:sp>
      <p:sp>
        <p:nvSpPr>
          <p:cNvPr id="3" name="Subtitle 2">
            <a:extLst>
              <a:ext uri="{FF2B5EF4-FFF2-40B4-BE49-F238E27FC236}">
                <a16:creationId xmlns:a16="http://schemas.microsoft.com/office/drawing/2014/main" xmlns="" id="{92CA60E9-078F-AD4A-9E32-8AD7AF758D09}"/>
              </a:ext>
            </a:extLst>
          </p:cNvPr>
          <p:cNvSpPr>
            <a:spLocks noGrp="1"/>
          </p:cNvSpPr>
          <p:nvPr>
            <p:ph type="subTitle" idx="1"/>
          </p:nvPr>
        </p:nvSpPr>
        <p:spPr>
          <a:xfrm>
            <a:off x="1686233" y="3023419"/>
            <a:ext cx="9144000" cy="3598606"/>
          </a:xfrm>
        </p:spPr>
        <p:txBody>
          <a:bodyPr>
            <a:normAutofit/>
          </a:bodyPr>
          <a:lstStyle/>
          <a:p>
            <a:endParaRPr lang="en-GB" dirty="0"/>
          </a:p>
          <a:p>
            <a:r>
              <a:rPr lang="en-GB" dirty="0" err="1"/>
              <a:t>Jelle</a:t>
            </a:r>
            <a:r>
              <a:rPr lang="en-GB" dirty="0"/>
              <a:t> </a:t>
            </a:r>
            <a:r>
              <a:rPr lang="en-GB" dirty="0" err="1"/>
              <a:t>Visser</a:t>
            </a:r>
            <a:r>
              <a:rPr lang="en-GB" dirty="0"/>
              <a:t> </a:t>
            </a:r>
          </a:p>
          <a:p>
            <a:r>
              <a:rPr lang="en-GB" dirty="0" err="1"/>
              <a:t>Universiteit</a:t>
            </a:r>
            <a:r>
              <a:rPr lang="en-GB" dirty="0"/>
              <a:t> van Amsterdam (AIAS)</a:t>
            </a:r>
          </a:p>
          <a:p>
            <a:r>
              <a:rPr lang="en-GB" dirty="0"/>
              <a:t>Universität Bremen (BIGSSS)</a:t>
            </a:r>
          </a:p>
          <a:p>
            <a:endParaRPr lang="en-GB" dirty="0"/>
          </a:p>
          <a:p>
            <a:r>
              <a:rPr lang="en-GB" dirty="0" err="1"/>
              <a:t>Bijeenkomst</a:t>
            </a:r>
            <a:r>
              <a:rPr lang="en-GB" dirty="0"/>
              <a:t> Amsterdam 11 </a:t>
            </a:r>
            <a:r>
              <a:rPr lang="en-GB" dirty="0" err="1"/>
              <a:t>februari</a:t>
            </a:r>
            <a:r>
              <a:rPr lang="en-GB" dirty="0"/>
              <a:t> 2020</a:t>
            </a:r>
          </a:p>
          <a:p>
            <a:endParaRPr lang="en-GB" dirty="0"/>
          </a:p>
          <a:p>
            <a:endParaRPr lang="en-GB" dirty="0"/>
          </a:p>
          <a:p>
            <a:endParaRPr lang="en-GB" dirty="0"/>
          </a:p>
        </p:txBody>
      </p:sp>
      <p:sp>
        <p:nvSpPr>
          <p:cNvPr id="4" name="Rectangle 1">
            <a:extLst>
              <a:ext uri="{FF2B5EF4-FFF2-40B4-BE49-F238E27FC236}">
                <a16:creationId xmlns:a16="http://schemas.microsoft.com/office/drawing/2014/main" xmlns="" id="{66F8D073-5BE1-EA41-B89C-7F74EF153AA6}"/>
              </a:ext>
            </a:extLst>
          </p:cNvPr>
          <p:cNvSpPr>
            <a:spLocks noChangeArrowheads="1"/>
          </p:cNvSpPr>
          <p:nvPr/>
        </p:nvSpPr>
        <p:spPr bwMode="auto">
          <a:xfrm>
            <a:off x="162233" y="-66819"/>
            <a:ext cx="203552" cy="69407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95220" bIns="77763"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rgbClr val="1225AA"/>
                </a:solidFill>
                <a:effectLst/>
                <a:latin typeface="FS Me Web Regular"/>
                <a:hlinkClick r:id="rId2"/>
              </a:rPr>
              <a:t/>
            </a:r>
            <a:br>
              <a:rPr kumimoji="0" lang="en-US" altLang="en-US" sz="1100" b="0" i="0" u="none" strike="noStrike" cap="none" normalizeH="0" baseline="0" dirty="0">
                <a:ln>
                  <a:noFill/>
                </a:ln>
                <a:solidFill>
                  <a:srgbClr val="1225AA"/>
                </a:solidFill>
                <a:effectLst/>
                <a:latin typeface="FS Me Web Regular"/>
                <a:hlinkClick r:id="rId2"/>
              </a:rPr>
            </a:br>
            <a:r>
              <a:rPr kumimoji="0" lang="en-US" altLang="en-US" sz="1100" b="0" i="0" u="none" strike="noStrike" cap="none" normalizeH="0" baseline="0" dirty="0">
                <a:ln>
                  <a:noFill/>
                </a:ln>
                <a:solidFill>
                  <a:srgbClr val="1225AA"/>
                </a:solidFill>
                <a:effectLst/>
                <a:latin typeface="FS Me Web Regular"/>
                <a:hlinkClick r:id="rId2"/>
              </a:rPr>
              <a:t>  </a:t>
            </a:r>
            <a:endParaRPr kumimoji="0" lang="en-US" altLang="en-US" sz="8600" b="0" i="0" u="none" strike="noStrike" cap="none" normalizeH="0" baseline="0" dirty="0">
              <a:ln>
                <a:noFill/>
              </a:ln>
              <a:solidFill>
                <a:srgbClr val="4B4B4B"/>
              </a:solidFill>
              <a:effectLst/>
              <a:latin typeface="FS Me Web Regular"/>
            </a:endParaRPr>
          </a:p>
        </p:txBody>
      </p:sp>
      <p:pic>
        <p:nvPicPr>
          <p:cNvPr id="2050" name="Picture 2" descr="/var/folders/cx/d14wmy610cgfvpp7th8wccj80000gn/T/com.microsoft.Powerpoint/WebArchiveCopyPasteTempFiles/wcms_724952.jpg">
            <a:hlinkClick r:id="rId2"/>
            <a:extLst>
              <a:ext uri="{FF2B5EF4-FFF2-40B4-BE49-F238E27FC236}">
                <a16:creationId xmlns:a16="http://schemas.microsoft.com/office/drawing/2014/main" xmlns="" id="{3849C083-03A4-8A47-BC63-1AF8FD7AFC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44" y="3156922"/>
            <a:ext cx="2055901" cy="2875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2175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089620-4B6A-C84B-B5AA-A75B4A8012A4}"/>
              </a:ext>
            </a:extLst>
          </p:cNvPr>
          <p:cNvSpPr>
            <a:spLocks noGrp="1"/>
          </p:cNvSpPr>
          <p:nvPr>
            <p:ph type="title"/>
          </p:nvPr>
        </p:nvSpPr>
        <p:spPr/>
        <p:txBody>
          <a:bodyPr>
            <a:normAutofit/>
          </a:bodyPr>
          <a:lstStyle/>
          <a:p>
            <a:r>
              <a:rPr lang="nl-NL" sz="3600" b="1" dirty="0"/>
              <a:t>De toekomst van werk en de toekomst van de vakbeweging zijn met elkaar verbonden.</a:t>
            </a:r>
          </a:p>
        </p:txBody>
      </p:sp>
      <p:sp>
        <p:nvSpPr>
          <p:cNvPr id="3" name="Content Placeholder 2">
            <a:extLst>
              <a:ext uri="{FF2B5EF4-FFF2-40B4-BE49-F238E27FC236}">
                <a16:creationId xmlns:a16="http://schemas.microsoft.com/office/drawing/2014/main" xmlns="" id="{ABC6B777-6D0D-674E-A528-627F130660F2}"/>
              </a:ext>
            </a:extLst>
          </p:cNvPr>
          <p:cNvSpPr>
            <a:spLocks noGrp="1"/>
          </p:cNvSpPr>
          <p:nvPr>
            <p:ph idx="1"/>
          </p:nvPr>
        </p:nvSpPr>
        <p:spPr>
          <a:xfrm>
            <a:off x="838200" y="1825625"/>
            <a:ext cx="10515600" cy="4744508"/>
          </a:xfrm>
        </p:spPr>
        <p:txBody>
          <a:bodyPr>
            <a:normAutofit/>
          </a:bodyPr>
          <a:lstStyle/>
          <a:p>
            <a:pPr marL="514350" indent="-514350">
              <a:buFont typeface="+mj-lt"/>
              <a:buAutoNum type="arabicPeriod"/>
            </a:pPr>
            <a:r>
              <a:rPr lang="nl-NL" dirty="0"/>
              <a:t>IAO “Toekomst van werk”: we staan voor grote uitdagingen: door kunstmatige intelligentie, automatisering, robots </a:t>
            </a:r>
            <a:r>
              <a:rPr lang="nl-NL" dirty="0" err="1"/>
              <a:t>and</a:t>
            </a:r>
            <a:r>
              <a:rPr lang="nl-NL" dirty="0"/>
              <a:t> Internet veranderen zowel banen als arbeidsverhoudingen.</a:t>
            </a:r>
          </a:p>
          <a:p>
            <a:pPr marL="514350" indent="-514350">
              <a:buFont typeface="+mj-lt"/>
              <a:buAutoNum type="arabicPeriod"/>
            </a:pPr>
            <a:r>
              <a:rPr lang="nl-NL" dirty="0"/>
              <a:t>Deze veranderingen komen boven op de uitdagingen van klimaatverandering, ouder wordende bevolkingen, globalisering en toegenomen ongelijkheid.  </a:t>
            </a:r>
          </a:p>
          <a:p>
            <a:pPr marL="514350" indent="-514350">
              <a:buFont typeface="+mj-lt"/>
              <a:buAutoNum type="arabicPeriod"/>
            </a:pPr>
            <a:r>
              <a:rPr lang="nl-NL" dirty="0"/>
              <a:t>Er is niet één soort toekomst, bepaald door de technologie. Er kunnen keuzen gemaakt worden. We zijn er zelf bij....toch? </a:t>
            </a:r>
          </a:p>
          <a:p>
            <a:pPr marL="514350" indent="-514350">
              <a:buFont typeface="+mj-lt"/>
              <a:buAutoNum type="arabicPeriod"/>
            </a:pPr>
            <a:r>
              <a:rPr lang="nl-NL" dirty="0"/>
              <a:t>Maar: Zit de vakbeweging nog wel (mee) aan het stuur? Heeft ze daarvoor de macht, de kennis en de steun in de werkende bevolking?  </a:t>
            </a:r>
          </a:p>
        </p:txBody>
      </p:sp>
      <p:sp>
        <p:nvSpPr>
          <p:cNvPr id="4" name="Slide Number Placeholder 3">
            <a:extLst>
              <a:ext uri="{FF2B5EF4-FFF2-40B4-BE49-F238E27FC236}">
                <a16:creationId xmlns:a16="http://schemas.microsoft.com/office/drawing/2014/main" xmlns="" id="{C7CED1CF-C0B9-0E4F-A57F-C4DE5FBDA50F}"/>
              </a:ext>
            </a:extLst>
          </p:cNvPr>
          <p:cNvSpPr>
            <a:spLocks noGrp="1"/>
          </p:cNvSpPr>
          <p:nvPr>
            <p:ph type="sldNum" sz="quarter" idx="12"/>
          </p:nvPr>
        </p:nvSpPr>
        <p:spPr/>
        <p:txBody>
          <a:bodyPr/>
          <a:lstStyle/>
          <a:p>
            <a:fld id="{F3A3553E-AD90-7A40-94C6-F8A1441F1089}" type="slidenum">
              <a:rPr lang="en-US" smtClean="0"/>
              <a:t>1</a:t>
            </a:fld>
            <a:endParaRPr lang="en-US"/>
          </a:p>
        </p:txBody>
      </p:sp>
    </p:spTree>
    <p:extLst>
      <p:ext uri="{BB962C8B-B14F-4D97-AF65-F5344CB8AC3E}">
        <p14:creationId xmlns:p14="http://schemas.microsoft.com/office/powerpoint/2010/main" val="36218963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xmlns="" id="{D5092CF1-2E3A-F249-A5DC-3566447CAEB8}"/>
              </a:ext>
            </a:extLst>
          </p:cNvPr>
          <p:cNvGraphicFramePr>
            <a:graphicFrameLocks/>
          </p:cNvGraphicFramePr>
          <p:nvPr>
            <p:extLst/>
          </p:nvPr>
        </p:nvGraphicFramePr>
        <p:xfrm>
          <a:off x="0" y="0"/>
          <a:ext cx="5904411" cy="351905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Chart 2">
            <a:extLst>
              <a:ext uri="{FF2B5EF4-FFF2-40B4-BE49-F238E27FC236}">
                <a16:creationId xmlns:a16="http://schemas.microsoft.com/office/drawing/2014/main" xmlns="" id="{58E2B648-0304-B145-ACDC-F1F1FC4975AB}"/>
              </a:ext>
            </a:extLst>
          </p:cNvPr>
          <p:cNvGraphicFramePr>
            <a:graphicFrameLocks/>
          </p:cNvGraphicFramePr>
          <p:nvPr>
            <p:extLst>
              <p:ext uri="{D42A27DB-BD31-4B8C-83A1-F6EECF244321}">
                <p14:modId xmlns:p14="http://schemas.microsoft.com/office/powerpoint/2010/main" val="4164019440"/>
              </p:ext>
            </p:extLst>
          </p:nvPr>
        </p:nvGraphicFramePr>
        <p:xfrm>
          <a:off x="6100354" y="0"/>
          <a:ext cx="5875399" cy="351905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Chart 3">
            <a:extLst>
              <a:ext uri="{FF2B5EF4-FFF2-40B4-BE49-F238E27FC236}">
                <a16:creationId xmlns:a16="http://schemas.microsoft.com/office/drawing/2014/main" xmlns="" id="{35A11FC6-20F3-7748-B33B-2B03D7540D51}"/>
              </a:ext>
            </a:extLst>
          </p:cNvPr>
          <p:cNvGraphicFramePr>
            <a:graphicFrameLocks/>
          </p:cNvGraphicFramePr>
          <p:nvPr>
            <p:extLst/>
          </p:nvPr>
        </p:nvGraphicFramePr>
        <p:xfrm>
          <a:off x="0" y="3519055"/>
          <a:ext cx="6100354" cy="33389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Chart 4">
            <a:extLst>
              <a:ext uri="{FF2B5EF4-FFF2-40B4-BE49-F238E27FC236}">
                <a16:creationId xmlns:a16="http://schemas.microsoft.com/office/drawing/2014/main" xmlns="" id="{BA7F6D68-1CDB-B74E-92B2-3391E86938B0}"/>
              </a:ext>
            </a:extLst>
          </p:cNvPr>
          <p:cNvGraphicFramePr>
            <a:graphicFrameLocks/>
          </p:cNvGraphicFramePr>
          <p:nvPr>
            <p:extLst/>
          </p:nvPr>
        </p:nvGraphicFramePr>
        <p:xfrm>
          <a:off x="6100353" y="3519055"/>
          <a:ext cx="6494770" cy="3338945"/>
        </p:xfrm>
        <a:graphic>
          <a:graphicData uri="http://schemas.openxmlformats.org/drawingml/2006/chart">
            <c:chart xmlns:c="http://schemas.openxmlformats.org/drawingml/2006/chart" xmlns:r="http://schemas.openxmlformats.org/officeDocument/2006/relationships" r:id="rId6"/>
          </a:graphicData>
        </a:graphic>
      </p:graphicFrame>
      <p:sp>
        <p:nvSpPr>
          <p:cNvPr id="6" name="Slide Number Placeholder 5">
            <a:extLst>
              <a:ext uri="{FF2B5EF4-FFF2-40B4-BE49-F238E27FC236}">
                <a16:creationId xmlns:a16="http://schemas.microsoft.com/office/drawing/2014/main" xmlns="" id="{36954726-1199-0C4D-A09A-1059F1C0B6C4}"/>
              </a:ext>
            </a:extLst>
          </p:cNvPr>
          <p:cNvSpPr>
            <a:spLocks noGrp="1"/>
          </p:cNvSpPr>
          <p:nvPr>
            <p:ph type="sldNum" sz="quarter" idx="12"/>
          </p:nvPr>
        </p:nvSpPr>
        <p:spPr/>
        <p:txBody>
          <a:bodyPr/>
          <a:lstStyle/>
          <a:p>
            <a:fld id="{F3A3553E-AD90-7A40-94C6-F8A1441F1089}" type="slidenum">
              <a:rPr lang="en-US" smtClean="0"/>
              <a:t>2</a:t>
            </a:fld>
            <a:endParaRPr lang="en-US"/>
          </a:p>
        </p:txBody>
      </p:sp>
    </p:spTree>
    <p:extLst>
      <p:ext uri="{BB962C8B-B14F-4D97-AF65-F5344CB8AC3E}">
        <p14:creationId xmlns:p14="http://schemas.microsoft.com/office/powerpoint/2010/main" val="30387026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885C4F-C4D2-6C43-B408-8C340A760E4B}"/>
              </a:ext>
            </a:extLst>
          </p:cNvPr>
          <p:cNvSpPr>
            <a:spLocks noGrp="1"/>
          </p:cNvSpPr>
          <p:nvPr>
            <p:ph type="title"/>
          </p:nvPr>
        </p:nvSpPr>
        <p:spPr>
          <a:xfrm>
            <a:off x="839788" y="250723"/>
            <a:ext cx="3569981" cy="589935"/>
          </a:xfrm>
        </p:spPr>
        <p:txBody>
          <a:bodyPr>
            <a:noAutofit/>
          </a:bodyPr>
          <a:lstStyle/>
          <a:p>
            <a:r>
              <a:rPr lang="en-GB" sz="1800" b="1" dirty="0" err="1"/>
              <a:t>Organisatiegraad</a:t>
            </a:r>
            <a:r>
              <a:rPr lang="en-GB" sz="1800" b="1" dirty="0"/>
              <a:t> = </a:t>
            </a:r>
            <a:br>
              <a:rPr lang="en-GB" sz="1800" b="1" dirty="0"/>
            </a:br>
            <a:r>
              <a:rPr lang="en-GB" sz="1800" b="1" dirty="0" err="1"/>
              <a:t>vakbondsleden</a:t>
            </a:r>
            <a:r>
              <a:rPr lang="en-GB" sz="1800" b="1" dirty="0"/>
              <a:t> per 100 </a:t>
            </a:r>
            <a:r>
              <a:rPr lang="en-GB" sz="1800" b="1" dirty="0" err="1"/>
              <a:t>werknemers</a:t>
            </a:r>
            <a:endParaRPr lang="en-GB" sz="1800" b="1" dirty="0"/>
          </a:p>
        </p:txBody>
      </p:sp>
      <p:sp>
        <p:nvSpPr>
          <p:cNvPr id="4" name="Text Placeholder 3">
            <a:extLst>
              <a:ext uri="{FF2B5EF4-FFF2-40B4-BE49-F238E27FC236}">
                <a16:creationId xmlns:a16="http://schemas.microsoft.com/office/drawing/2014/main" xmlns="" id="{B6FEE459-169A-464D-9BEA-E1668C5CFD08}"/>
              </a:ext>
            </a:extLst>
          </p:cNvPr>
          <p:cNvSpPr>
            <a:spLocks noGrp="1"/>
          </p:cNvSpPr>
          <p:nvPr>
            <p:ph type="body" sz="half" idx="2"/>
          </p:nvPr>
        </p:nvSpPr>
        <p:spPr>
          <a:xfrm>
            <a:off x="265471" y="1061884"/>
            <a:ext cx="4144298" cy="5692877"/>
          </a:xfrm>
        </p:spPr>
        <p:txBody>
          <a:bodyPr>
            <a:normAutofit lnSpcReduction="10000"/>
          </a:bodyPr>
          <a:lstStyle/>
          <a:p>
            <a:pPr marL="342900" indent="-342900">
              <a:buFont typeface="Wingdings" pitchFamily="2" charset="2"/>
              <a:buChar char="q"/>
            </a:pPr>
            <a:r>
              <a:rPr lang="nl-NL" dirty="0"/>
              <a:t>Algemene teruggang sinds 2000 (in meeste landen voortzetting trend sinds 1980)</a:t>
            </a:r>
          </a:p>
          <a:p>
            <a:pPr marL="342900" indent="-342900">
              <a:buFont typeface="Wingdings" pitchFamily="2" charset="2"/>
              <a:buChar char="q"/>
            </a:pPr>
            <a:r>
              <a:rPr lang="nl-NL" dirty="0"/>
              <a:t>Nederlandse ontwikkeling past in algemene beeld (gemiddelde OECD)</a:t>
            </a:r>
          </a:p>
          <a:p>
            <a:pPr marL="342900" indent="-342900">
              <a:buFont typeface="Wingdings" pitchFamily="2" charset="2"/>
              <a:buChar char="q"/>
            </a:pPr>
            <a:r>
              <a:rPr lang="nl-NL" dirty="0"/>
              <a:t>Variatie tussen landen is tamelijk stabiel door de tijd en wordt in hoofdzaak verklaard door drie  factoren:</a:t>
            </a:r>
          </a:p>
          <a:p>
            <a:pPr marL="800100" lvl="1" indent="-342900">
              <a:buFont typeface="+mj-lt"/>
              <a:buAutoNum type="alphaUcPeriod"/>
            </a:pPr>
            <a:r>
              <a:rPr lang="nl-NL" dirty="0"/>
              <a:t>Erkenning / aanwezigheid / optreden / rechten vakbond in directe werksfeer of bedrijf  </a:t>
            </a:r>
            <a:r>
              <a:rPr lang="nl-NL" i="1" dirty="0"/>
              <a:t>(“van onderop”)</a:t>
            </a:r>
          </a:p>
          <a:p>
            <a:pPr marL="800100" lvl="1" indent="-342900">
              <a:buFont typeface="+mj-lt"/>
              <a:buAutoNum type="alphaUcPeriod"/>
            </a:pPr>
            <a:r>
              <a:rPr lang="nl-NL" dirty="0"/>
              <a:t>Erkenning / samenwerking met werkgevers / invloed op algemeen overheidsbeleid en politieke steun  </a:t>
            </a:r>
            <a:r>
              <a:rPr lang="nl-NL" i="1" dirty="0"/>
              <a:t>(“van bovenaf”)</a:t>
            </a:r>
          </a:p>
          <a:p>
            <a:pPr marL="800100" lvl="1" indent="-342900">
              <a:buFont typeface="+mj-lt"/>
              <a:buAutoNum type="alphaUcPeriod"/>
            </a:pPr>
            <a:r>
              <a:rPr lang="nl-NL" dirty="0"/>
              <a:t>Uitvoering van </a:t>
            </a:r>
            <a:r>
              <a:rPr lang="nl-NL" dirty="0" err="1"/>
              <a:t>werknemers-verzekeringen</a:t>
            </a:r>
            <a:r>
              <a:rPr lang="nl-NL" dirty="0"/>
              <a:t> (met subsidie)  </a:t>
            </a:r>
            <a:r>
              <a:rPr lang="nl-NL" i="1" dirty="0"/>
              <a:t>(“voor elkaar”)</a:t>
            </a:r>
          </a:p>
          <a:p>
            <a:pPr marL="342900" indent="-342900">
              <a:buFont typeface="Wingdings" pitchFamily="2" charset="2"/>
              <a:buChar char="q"/>
            </a:pPr>
            <a:r>
              <a:rPr lang="nl-NL" dirty="0"/>
              <a:t>Hoge organisatiegraad (&gt;50%) waar aan alle drie voorwaarden wordt voldaan</a:t>
            </a:r>
          </a:p>
          <a:p>
            <a:pPr marL="342900" indent="-342900">
              <a:buFont typeface="Wingdings" pitchFamily="2" charset="2"/>
              <a:buChar char="q"/>
            </a:pPr>
            <a:r>
              <a:rPr lang="nl-NL" dirty="0"/>
              <a:t>Lage organisatiegraad (ca. 10%) waar alleen A of alleen B, of zwenking tussen A en B.</a:t>
            </a:r>
          </a:p>
          <a:p>
            <a:pPr marL="342900" indent="-342900">
              <a:buFont typeface="Wingdings" pitchFamily="2" charset="2"/>
              <a:buChar char="q"/>
            </a:pPr>
            <a:r>
              <a:rPr lang="nl-NL" dirty="0" err="1"/>
              <a:t>Agemene</a:t>
            </a:r>
            <a:r>
              <a:rPr lang="nl-NL" dirty="0"/>
              <a:t> oorzaken van de algehele teruggang: </a:t>
            </a:r>
          </a:p>
          <a:p>
            <a:pPr marL="800100" lvl="1" indent="-342900">
              <a:buFont typeface="+mj-lt"/>
              <a:buAutoNum type="arabicPeriod"/>
            </a:pPr>
            <a:r>
              <a:rPr lang="nl-NL" dirty="0"/>
              <a:t>Veranderingen arbeidsmarkt – grotere onzekerheid, werkloosheid, ZZP</a:t>
            </a:r>
          </a:p>
          <a:p>
            <a:pPr marL="800100" lvl="1" indent="-342900">
              <a:buFont typeface="+mj-lt"/>
              <a:buAutoNum type="arabicPeriod"/>
            </a:pPr>
            <a:r>
              <a:rPr lang="nl-NL" dirty="0"/>
              <a:t>Verzwakking van bovengenoemde institutionele factoren A, B en  C</a:t>
            </a:r>
          </a:p>
          <a:p>
            <a:pPr marL="342900" indent="-342900">
              <a:buFont typeface="+mj-lt"/>
              <a:buAutoNum type="arabicPeriod"/>
            </a:pPr>
            <a:endParaRPr lang="nl-NL" dirty="0"/>
          </a:p>
        </p:txBody>
      </p:sp>
      <p:graphicFrame>
        <p:nvGraphicFramePr>
          <p:cNvPr id="5" name="Content Placeholder 4">
            <a:extLst>
              <a:ext uri="{FF2B5EF4-FFF2-40B4-BE49-F238E27FC236}">
                <a16:creationId xmlns:a16="http://schemas.microsoft.com/office/drawing/2014/main" xmlns="" id="{E569FB6C-1B75-C34F-A6A4-CAEC33A1147C}"/>
              </a:ext>
            </a:extLst>
          </p:cNvPr>
          <p:cNvGraphicFramePr>
            <a:graphicFrameLocks noGrp="1"/>
          </p:cNvGraphicFramePr>
          <p:nvPr>
            <p:ph idx="1"/>
            <p:extLst>
              <p:ext uri="{D42A27DB-BD31-4B8C-83A1-F6EECF244321}">
                <p14:modId xmlns:p14="http://schemas.microsoft.com/office/powerpoint/2010/main" val="2009709601"/>
              </p:ext>
            </p:extLst>
          </p:nvPr>
        </p:nvGraphicFramePr>
        <p:xfrm>
          <a:off x="4586749" y="457201"/>
          <a:ext cx="7403690" cy="5958348"/>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a:extLst>
              <a:ext uri="{FF2B5EF4-FFF2-40B4-BE49-F238E27FC236}">
                <a16:creationId xmlns:a16="http://schemas.microsoft.com/office/drawing/2014/main" xmlns="" id="{EC47D90C-BB77-CA42-8B62-A874B1A7E6E2}"/>
              </a:ext>
            </a:extLst>
          </p:cNvPr>
          <p:cNvSpPr>
            <a:spLocks noGrp="1"/>
          </p:cNvSpPr>
          <p:nvPr>
            <p:ph type="sldNum" sz="quarter" idx="12"/>
          </p:nvPr>
        </p:nvSpPr>
        <p:spPr/>
        <p:txBody>
          <a:bodyPr/>
          <a:lstStyle/>
          <a:p>
            <a:fld id="{F3A3553E-AD90-7A40-94C6-F8A1441F1089}" type="slidenum">
              <a:rPr lang="en-US" smtClean="0"/>
              <a:t>3</a:t>
            </a:fld>
            <a:endParaRPr lang="en-US"/>
          </a:p>
        </p:txBody>
      </p:sp>
    </p:spTree>
    <p:extLst>
      <p:ext uri="{BB962C8B-B14F-4D97-AF65-F5344CB8AC3E}">
        <p14:creationId xmlns:p14="http://schemas.microsoft.com/office/powerpoint/2010/main" val="17739587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BF538C-F48E-534C-90E6-205E7D4FEEFD}"/>
              </a:ext>
            </a:extLst>
          </p:cNvPr>
          <p:cNvSpPr>
            <a:spLocks noGrp="1"/>
          </p:cNvSpPr>
          <p:nvPr>
            <p:ph type="title"/>
          </p:nvPr>
        </p:nvSpPr>
        <p:spPr>
          <a:xfrm>
            <a:off x="838199" y="365125"/>
            <a:ext cx="11004755" cy="1325563"/>
          </a:xfrm>
        </p:spPr>
        <p:txBody>
          <a:bodyPr>
            <a:normAutofit fontScale="90000"/>
          </a:bodyPr>
          <a:lstStyle/>
          <a:p>
            <a:r>
              <a:rPr lang="en-GB" sz="4800" b="1" dirty="0" err="1">
                <a:latin typeface="+mn-lt"/>
              </a:rPr>
              <a:t>Vier</a:t>
            </a:r>
            <a:r>
              <a:rPr lang="en-GB" sz="4800" b="1" dirty="0">
                <a:latin typeface="+mn-lt"/>
              </a:rPr>
              <a:t> </a:t>
            </a:r>
            <a:r>
              <a:rPr lang="en-GB" sz="4800" b="1" dirty="0" err="1">
                <a:latin typeface="+mn-lt"/>
              </a:rPr>
              <a:t>toekomst</a:t>
            </a:r>
            <a:r>
              <a:rPr lang="en-GB" sz="4800" b="1" dirty="0">
                <a:latin typeface="+mn-lt"/>
              </a:rPr>
              <a:t> scenario’s </a:t>
            </a:r>
            <a:r>
              <a:rPr lang="en-GB" sz="4800" b="1" dirty="0" err="1">
                <a:latin typeface="+mn-lt"/>
              </a:rPr>
              <a:t>voor</a:t>
            </a:r>
            <a:r>
              <a:rPr lang="en-GB" sz="4800" b="1" dirty="0">
                <a:latin typeface="+mn-lt"/>
              </a:rPr>
              <a:t> de </a:t>
            </a:r>
            <a:r>
              <a:rPr lang="en-GB" sz="4800" b="1" dirty="0" err="1">
                <a:latin typeface="+mn-lt"/>
              </a:rPr>
              <a:t>vakbeweging</a:t>
            </a:r>
            <a:endParaRPr lang="en-GB" sz="4800" b="1" dirty="0">
              <a:latin typeface="+mn-lt"/>
            </a:endParaRPr>
          </a:p>
        </p:txBody>
      </p:sp>
      <p:sp>
        <p:nvSpPr>
          <p:cNvPr id="3" name="Content Placeholder 2">
            <a:extLst>
              <a:ext uri="{FF2B5EF4-FFF2-40B4-BE49-F238E27FC236}">
                <a16:creationId xmlns:a16="http://schemas.microsoft.com/office/drawing/2014/main" xmlns="" id="{817A0A27-6AB0-DA48-8F4F-7340CD37FB23}"/>
              </a:ext>
            </a:extLst>
          </p:cNvPr>
          <p:cNvSpPr>
            <a:spLocks noGrp="1"/>
          </p:cNvSpPr>
          <p:nvPr>
            <p:ph idx="1"/>
          </p:nvPr>
        </p:nvSpPr>
        <p:spPr>
          <a:xfrm>
            <a:off x="2227007" y="1825624"/>
            <a:ext cx="7079226" cy="4398195"/>
          </a:xfrm>
        </p:spPr>
        <p:txBody>
          <a:bodyPr>
            <a:normAutofit lnSpcReduction="10000"/>
          </a:bodyPr>
          <a:lstStyle/>
          <a:p>
            <a:pPr marL="857250" indent="-857250">
              <a:lnSpc>
                <a:spcPct val="160000"/>
              </a:lnSpc>
              <a:buFont typeface="+mj-lt"/>
              <a:buAutoNum type="romanUcPeriod"/>
            </a:pPr>
            <a:r>
              <a:rPr lang="nl-NL" sz="4400" b="1" dirty="0"/>
              <a:t>Marginalisering</a:t>
            </a:r>
            <a:endParaRPr lang="nl-NL" sz="4400" dirty="0"/>
          </a:p>
          <a:p>
            <a:pPr marL="857250" indent="-857250">
              <a:lnSpc>
                <a:spcPct val="160000"/>
              </a:lnSpc>
              <a:buFont typeface="+mj-lt"/>
              <a:buAutoNum type="romanUcPeriod"/>
            </a:pPr>
            <a:r>
              <a:rPr lang="nl-NL" sz="4400" b="1" dirty="0"/>
              <a:t>Dualisering</a:t>
            </a:r>
            <a:endParaRPr lang="nl-NL" sz="4400" dirty="0"/>
          </a:p>
          <a:p>
            <a:pPr marL="857250" indent="-857250">
              <a:lnSpc>
                <a:spcPct val="160000"/>
              </a:lnSpc>
              <a:buFont typeface="+mj-lt"/>
              <a:buAutoNum type="romanUcPeriod"/>
            </a:pPr>
            <a:r>
              <a:rPr lang="nl-NL" sz="4400" b="1" dirty="0"/>
              <a:t>Vervanging</a:t>
            </a:r>
          </a:p>
          <a:p>
            <a:pPr marL="857250" indent="-857250">
              <a:lnSpc>
                <a:spcPct val="160000"/>
              </a:lnSpc>
              <a:buFont typeface="+mj-lt"/>
              <a:buAutoNum type="romanUcPeriod"/>
            </a:pPr>
            <a:r>
              <a:rPr lang="nl-NL" sz="4400" b="1" dirty="0"/>
              <a:t>Revitalisering</a:t>
            </a:r>
            <a:endParaRPr lang="nl-NL" sz="4400" dirty="0"/>
          </a:p>
        </p:txBody>
      </p:sp>
      <p:sp>
        <p:nvSpPr>
          <p:cNvPr id="5" name="Slide Number Placeholder 4">
            <a:extLst>
              <a:ext uri="{FF2B5EF4-FFF2-40B4-BE49-F238E27FC236}">
                <a16:creationId xmlns:a16="http://schemas.microsoft.com/office/drawing/2014/main" xmlns="" id="{B5C1DF86-D19A-134A-B395-F3F1D2D04AE4}"/>
              </a:ext>
            </a:extLst>
          </p:cNvPr>
          <p:cNvSpPr>
            <a:spLocks noGrp="1"/>
          </p:cNvSpPr>
          <p:nvPr>
            <p:ph type="sldNum" sz="quarter" idx="12"/>
          </p:nvPr>
        </p:nvSpPr>
        <p:spPr/>
        <p:txBody>
          <a:bodyPr/>
          <a:lstStyle/>
          <a:p>
            <a:fld id="{F3A3553E-AD90-7A40-94C6-F8A1441F1089}" type="slidenum">
              <a:rPr lang="en-US" smtClean="0"/>
              <a:t>4</a:t>
            </a:fld>
            <a:endParaRPr lang="en-US"/>
          </a:p>
        </p:txBody>
      </p:sp>
    </p:spTree>
    <p:extLst>
      <p:ext uri="{BB962C8B-B14F-4D97-AF65-F5344CB8AC3E}">
        <p14:creationId xmlns:p14="http://schemas.microsoft.com/office/powerpoint/2010/main" val="25621583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BA51E8-557E-AD41-9995-0CD5079628F7}"/>
              </a:ext>
            </a:extLst>
          </p:cNvPr>
          <p:cNvSpPr>
            <a:spLocks noGrp="1"/>
          </p:cNvSpPr>
          <p:nvPr>
            <p:ph type="title"/>
          </p:nvPr>
        </p:nvSpPr>
        <p:spPr>
          <a:xfrm>
            <a:off x="839788" y="457200"/>
            <a:ext cx="3932237" cy="958645"/>
          </a:xfrm>
        </p:spPr>
        <p:txBody>
          <a:bodyPr/>
          <a:lstStyle/>
          <a:p>
            <a:r>
              <a:rPr lang="nl-NL" b="1" dirty="0"/>
              <a:t>I. Marginalisering</a:t>
            </a:r>
          </a:p>
        </p:txBody>
      </p:sp>
      <p:sp>
        <p:nvSpPr>
          <p:cNvPr id="4" name="Text Placeholder 3">
            <a:extLst>
              <a:ext uri="{FF2B5EF4-FFF2-40B4-BE49-F238E27FC236}">
                <a16:creationId xmlns:a16="http://schemas.microsoft.com/office/drawing/2014/main" xmlns="" id="{77209494-96B2-AA48-9FB1-9CEBE545E456}"/>
              </a:ext>
            </a:extLst>
          </p:cNvPr>
          <p:cNvSpPr>
            <a:spLocks noGrp="1"/>
          </p:cNvSpPr>
          <p:nvPr>
            <p:ph type="body" sz="half" idx="2"/>
          </p:nvPr>
        </p:nvSpPr>
        <p:spPr>
          <a:xfrm>
            <a:off x="406400" y="1727201"/>
            <a:ext cx="4809067" cy="4961466"/>
          </a:xfrm>
        </p:spPr>
        <p:txBody>
          <a:bodyPr>
            <a:normAutofit lnSpcReduction="10000"/>
          </a:bodyPr>
          <a:lstStyle/>
          <a:p>
            <a:r>
              <a:rPr lang="nl-NL" sz="2000" dirty="0"/>
              <a:t>Voortzetting bestaande trends; verdere krimp van leden en middelen; verlies van invloed en relevantie</a:t>
            </a:r>
          </a:p>
          <a:p>
            <a:r>
              <a:rPr lang="nl-NL" sz="2000" dirty="0"/>
              <a:t>Grootste bedreiging: verlies jongeren (&lt;30 jaar):</a:t>
            </a:r>
          </a:p>
          <a:p>
            <a:pPr marL="342900" indent="-342900">
              <a:buFont typeface="+mj-lt"/>
              <a:buAutoNum type="arabicPeriod"/>
            </a:pPr>
            <a:r>
              <a:rPr lang="nl-NL" sz="2000" dirty="0"/>
              <a:t>Meer dan halvering in een generatie</a:t>
            </a:r>
          </a:p>
          <a:p>
            <a:pPr marL="342900" indent="-342900">
              <a:buFont typeface="+mj-lt"/>
              <a:buAutoNum type="arabicPeriod"/>
            </a:pPr>
            <a:r>
              <a:rPr lang="nl-NL" sz="2000" dirty="0"/>
              <a:t>Minder jongeren nu betekent minder leden in toekomst</a:t>
            </a:r>
          </a:p>
          <a:p>
            <a:pPr marL="342900" indent="-342900">
              <a:buFont typeface="+mj-lt"/>
              <a:buAutoNum type="arabicPeriod"/>
            </a:pPr>
            <a:r>
              <a:rPr lang="nl-NL" sz="2000" dirty="0"/>
              <a:t>Groter aandeel oudere leden (25-30%) betekent meer uittredingen </a:t>
            </a:r>
          </a:p>
          <a:p>
            <a:r>
              <a:rPr lang="nl-NL" sz="2000" dirty="0"/>
              <a:t>Tweede bedreiging: het dubbele verlies in de krimpsectoren (minder banen en minder leden in industrie) wordt niet goed gemaakt door extra ledenwinst in groeisectoren (meer banen maar dalende organisatiegraad in de dienstensectoren)  </a:t>
            </a:r>
          </a:p>
          <a:p>
            <a:r>
              <a:rPr lang="nl-NL" dirty="0"/>
              <a:t> </a:t>
            </a:r>
          </a:p>
          <a:p>
            <a:endParaRPr lang="nl-NL" dirty="0"/>
          </a:p>
        </p:txBody>
      </p:sp>
      <p:graphicFrame>
        <p:nvGraphicFramePr>
          <p:cNvPr id="5" name="Content Placeholder 4">
            <a:extLst>
              <a:ext uri="{FF2B5EF4-FFF2-40B4-BE49-F238E27FC236}">
                <a16:creationId xmlns:a16="http://schemas.microsoft.com/office/drawing/2014/main" xmlns="" id="{3436F6C5-CCD7-7142-8CF4-0A8D268868CB}"/>
              </a:ext>
            </a:extLst>
          </p:cNvPr>
          <p:cNvGraphicFramePr>
            <a:graphicFrameLocks noGrp="1"/>
          </p:cNvGraphicFramePr>
          <p:nvPr>
            <p:ph idx="1"/>
            <p:extLst>
              <p:ext uri="{D42A27DB-BD31-4B8C-83A1-F6EECF244321}">
                <p14:modId xmlns:p14="http://schemas.microsoft.com/office/powerpoint/2010/main" val="2865573410"/>
              </p:ext>
            </p:extLst>
          </p:nvPr>
        </p:nvGraphicFramePr>
        <p:xfrm>
          <a:off x="5751870" y="1"/>
          <a:ext cx="6440129" cy="334788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a:extLst>
              <a:ext uri="{FF2B5EF4-FFF2-40B4-BE49-F238E27FC236}">
                <a16:creationId xmlns:a16="http://schemas.microsoft.com/office/drawing/2014/main" xmlns="" id="{A20CF461-6AFB-D848-A84F-2C87635501B2}"/>
              </a:ext>
            </a:extLst>
          </p:cNvPr>
          <p:cNvGraphicFramePr>
            <a:graphicFrameLocks/>
          </p:cNvGraphicFramePr>
          <p:nvPr>
            <p:extLst>
              <p:ext uri="{D42A27DB-BD31-4B8C-83A1-F6EECF244321}">
                <p14:modId xmlns:p14="http://schemas.microsoft.com/office/powerpoint/2010/main" val="2063617883"/>
              </p:ext>
            </p:extLst>
          </p:nvPr>
        </p:nvGraphicFramePr>
        <p:xfrm>
          <a:off x="6002594" y="3347884"/>
          <a:ext cx="5958348" cy="3510116"/>
        </p:xfrm>
        <a:graphic>
          <a:graphicData uri="http://schemas.openxmlformats.org/drawingml/2006/chart">
            <c:chart xmlns:c="http://schemas.openxmlformats.org/drawingml/2006/chart" xmlns:r="http://schemas.openxmlformats.org/officeDocument/2006/relationships" r:id="rId3"/>
          </a:graphicData>
        </a:graphic>
      </p:graphicFrame>
      <p:sp>
        <p:nvSpPr>
          <p:cNvPr id="8" name="Slide Number Placeholder 7">
            <a:extLst>
              <a:ext uri="{FF2B5EF4-FFF2-40B4-BE49-F238E27FC236}">
                <a16:creationId xmlns:a16="http://schemas.microsoft.com/office/drawing/2014/main" xmlns="" id="{B823E70C-A0FE-3840-811D-A8BA9FA24C63}"/>
              </a:ext>
            </a:extLst>
          </p:cNvPr>
          <p:cNvSpPr>
            <a:spLocks noGrp="1"/>
          </p:cNvSpPr>
          <p:nvPr>
            <p:ph type="sldNum" sz="quarter" idx="12"/>
          </p:nvPr>
        </p:nvSpPr>
        <p:spPr/>
        <p:txBody>
          <a:bodyPr/>
          <a:lstStyle/>
          <a:p>
            <a:fld id="{F3A3553E-AD90-7A40-94C6-F8A1441F1089}" type="slidenum">
              <a:rPr lang="en-US" smtClean="0"/>
              <a:t>5</a:t>
            </a:fld>
            <a:endParaRPr lang="en-US"/>
          </a:p>
        </p:txBody>
      </p:sp>
    </p:spTree>
    <p:extLst>
      <p:ext uri="{BB962C8B-B14F-4D97-AF65-F5344CB8AC3E}">
        <p14:creationId xmlns:p14="http://schemas.microsoft.com/office/powerpoint/2010/main" val="39204682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81B413-D903-5F4B-ACBD-EDCBA37FB050}"/>
              </a:ext>
            </a:extLst>
          </p:cNvPr>
          <p:cNvSpPr>
            <a:spLocks noGrp="1"/>
          </p:cNvSpPr>
          <p:nvPr>
            <p:ph type="title"/>
          </p:nvPr>
        </p:nvSpPr>
        <p:spPr>
          <a:xfrm>
            <a:off x="839788" y="457200"/>
            <a:ext cx="3932237" cy="931333"/>
          </a:xfrm>
        </p:spPr>
        <p:txBody>
          <a:bodyPr>
            <a:normAutofit/>
          </a:bodyPr>
          <a:lstStyle/>
          <a:p>
            <a:r>
              <a:rPr lang="nl-NL" sz="4000" b="1" dirty="0"/>
              <a:t>II. Dualisering</a:t>
            </a:r>
          </a:p>
        </p:txBody>
      </p:sp>
      <p:sp>
        <p:nvSpPr>
          <p:cNvPr id="4" name="Text Placeholder 3">
            <a:extLst>
              <a:ext uri="{FF2B5EF4-FFF2-40B4-BE49-F238E27FC236}">
                <a16:creationId xmlns:a16="http://schemas.microsoft.com/office/drawing/2014/main" xmlns="" id="{89667109-58D1-FE4F-889F-912BBA452E2E}"/>
              </a:ext>
            </a:extLst>
          </p:cNvPr>
          <p:cNvSpPr>
            <a:spLocks noGrp="1"/>
          </p:cNvSpPr>
          <p:nvPr>
            <p:ph type="body" sz="half" idx="2"/>
          </p:nvPr>
        </p:nvSpPr>
        <p:spPr>
          <a:xfrm>
            <a:off x="491067" y="1540933"/>
            <a:ext cx="4487333" cy="4328055"/>
          </a:xfrm>
        </p:spPr>
        <p:txBody>
          <a:bodyPr/>
          <a:lstStyle/>
          <a:p>
            <a:r>
              <a:rPr lang="nl-NL" sz="2400" dirty="0"/>
              <a:t>verdediging van bestaande bolwerken (grote bedrijven, overheidssector), desnoods ten koste van ‘outsiders’, bijv. door mee te werken aan het doorschuiven van risico’s.</a:t>
            </a:r>
          </a:p>
          <a:p>
            <a:endParaRPr lang="nl-NL" sz="2400" dirty="0"/>
          </a:p>
          <a:p>
            <a:r>
              <a:rPr lang="nl-NL" sz="2400" dirty="0"/>
              <a:t>Verliest de vakbeweging de laagbetaalden?</a:t>
            </a:r>
          </a:p>
          <a:p>
            <a:r>
              <a:rPr lang="nl-NL" sz="2400" dirty="0"/>
              <a:t>Kan de vakbeweging kleine bedrijven (en </a:t>
            </a:r>
            <a:r>
              <a:rPr lang="nl-NL" sz="2400" dirty="0" err="1"/>
              <a:t>ZZPers</a:t>
            </a:r>
            <a:r>
              <a:rPr lang="nl-NL" sz="2400" dirty="0"/>
              <a:t>)? </a:t>
            </a:r>
          </a:p>
          <a:p>
            <a:endParaRPr lang="nl-NL" dirty="0"/>
          </a:p>
        </p:txBody>
      </p:sp>
      <p:graphicFrame>
        <p:nvGraphicFramePr>
          <p:cNvPr id="5" name="Content Placeholder 4">
            <a:extLst>
              <a:ext uri="{FF2B5EF4-FFF2-40B4-BE49-F238E27FC236}">
                <a16:creationId xmlns:a16="http://schemas.microsoft.com/office/drawing/2014/main" xmlns="" id="{6941582A-D714-DC43-B910-30F79683500D}"/>
              </a:ext>
            </a:extLst>
          </p:cNvPr>
          <p:cNvGraphicFramePr>
            <a:graphicFrameLocks noGrp="1"/>
          </p:cNvGraphicFramePr>
          <p:nvPr>
            <p:ph idx="1"/>
            <p:extLst>
              <p:ext uri="{D42A27DB-BD31-4B8C-83A1-F6EECF244321}">
                <p14:modId xmlns:p14="http://schemas.microsoft.com/office/powerpoint/2010/main" val="3363944604"/>
              </p:ext>
            </p:extLst>
          </p:nvPr>
        </p:nvGraphicFramePr>
        <p:xfrm>
          <a:off x="5183188" y="457201"/>
          <a:ext cx="6172200" cy="5858932"/>
        </p:xfrm>
        <a:graphic>
          <a:graphicData uri="http://schemas.openxmlformats.org/drawingml/2006/chart">
            <c:chart xmlns:c="http://schemas.openxmlformats.org/drawingml/2006/chart" xmlns:r="http://schemas.openxmlformats.org/officeDocument/2006/relationships" r:id="rId2"/>
          </a:graphicData>
        </a:graphic>
      </p:graphicFrame>
      <p:sp>
        <p:nvSpPr>
          <p:cNvPr id="6" name="Slide Number Placeholder 5">
            <a:extLst>
              <a:ext uri="{FF2B5EF4-FFF2-40B4-BE49-F238E27FC236}">
                <a16:creationId xmlns:a16="http://schemas.microsoft.com/office/drawing/2014/main" xmlns="" id="{D5B752CA-AEEA-6E40-8200-FB97974A177C}"/>
              </a:ext>
            </a:extLst>
          </p:cNvPr>
          <p:cNvSpPr>
            <a:spLocks noGrp="1"/>
          </p:cNvSpPr>
          <p:nvPr>
            <p:ph type="sldNum" sz="quarter" idx="12"/>
          </p:nvPr>
        </p:nvSpPr>
        <p:spPr/>
        <p:txBody>
          <a:bodyPr/>
          <a:lstStyle/>
          <a:p>
            <a:fld id="{F3A3553E-AD90-7A40-94C6-F8A1441F1089}" type="slidenum">
              <a:rPr lang="en-US" smtClean="0"/>
              <a:t>6</a:t>
            </a:fld>
            <a:endParaRPr lang="en-US"/>
          </a:p>
        </p:txBody>
      </p:sp>
    </p:spTree>
    <p:extLst>
      <p:ext uri="{BB962C8B-B14F-4D97-AF65-F5344CB8AC3E}">
        <p14:creationId xmlns:p14="http://schemas.microsoft.com/office/powerpoint/2010/main" val="42907038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BF538C-F48E-534C-90E6-205E7D4FEEFD}"/>
              </a:ext>
            </a:extLst>
          </p:cNvPr>
          <p:cNvSpPr>
            <a:spLocks noGrp="1"/>
          </p:cNvSpPr>
          <p:nvPr>
            <p:ph type="title"/>
          </p:nvPr>
        </p:nvSpPr>
        <p:spPr/>
        <p:txBody>
          <a:bodyPr>
            <a:normAutofit fontScale="90000"/>
          </a:bodyPr>
          <a:lstStyle/>
          <a:p>
            <a:r>
              <a:rPr lang="nl-NL" b="1" dirty="0"/>
              <a:t/>
            </a:r>
            <a:br>
              <a:rPr lang="nl-NL" b="1" dirty="0"/>
            </a:br>
            <a:r>
              <a:rPr lang="nl-NL" b="1" dirty="0"/>
              <a:t>III. Vervanging</a:t>
            </a:r>
            <a:r>
              <a:rPr lang="nl-NL" sz="4800" dirty="0"/>
              <a:t/>
            </a:r>
            <a:br>
              <a:rPr lang="nl-NL" sz="4800" dirty="0"/>
            </a:br>
            <a:endParaRPr lang="en-GB" sz="4800" b="1" dirty="0"/>
          </a:p>
        </p:txBody>
      </p:sp>
      <p:sp>
        <p:nvSpPr>
          <p:cNvPr id="3" name="Content Placeholder 2">
            <a:extLst>
              <a:ext uri="{FF2B5EF4-FFF2-40B4-BE49-F238E27FC236}">
                <a16:creationId xmlns:a16="http://schemas.microsoft.com/office/drawing/2014/main" xmlns="" id="{817A0A27-6AB0-DA48-8F4F-7340CD37FB23}"/>
              </a:ext>
            </a:extLst>
          </p:cNvPr>
          <p:cNvSpPr>
            <a:spLocks noGrp="1"/>
          </p:cNvSpPr>
          <p:nvPr>
            <p:ph idx="1"/>
          </p:nvPr>
        </p:nvSpPr>
        <p:spPr>
          <a:xfrm>
            <a:off x="838200" y="2065867"/>
            <a:ext cx="10515600" cy="4570906"/>
          </a:xfrm>
        </p:spPr>
        <p:txBody>
          <a:bodyPr>
            <a:normAutofit/>
          </a:bodyPr>
          <a:lstStyle/>
          <a:p>
            <a:pPr marL="514350" indent="-514350">
              <a:buFont typeface="+mj-lt"/>
              <a:buAutoNum type="arabicPeriod"/>
            </a:pPr>
            <a:r>
              <a:rPr lang="nl-NL" dirty="0"/>
              <a:t>Onder werkenden bestaat nog altijd een “vraag” naar sociale zekerheid, bescherming en solidariteit, maar het “aanbod” van de nu honderd jaar oude vakbonden heeft zijn tijd gediend of is slechts nog voor minderheid relevant</a:t>
            </a:r>
          </a:p>
          <a:p>
            <a:pPr marL="514350" indent="-514350">
              <a:buFont typeface="+mj-lt"/>
              <a:buAutoNum type="arabicPeriod"/>
            </a:pPr>
            <a:r>
              <a:rPr lang="nl-NL" dirty="0"/>
              <a:t>Andere “aanbieders” (adviesgroepen, juristen, sociale bewegingen, coöperaties, </a:t>
            </a:r>
            <a:r>
              <a:rPr lang="nl-NL" dirty="0" err="1"/>
              <a:t>NGOs</a:t>
            </a:r>
            <a:r>
              <a:rPr lang="nl-NL" dirty="0"/>
              <a:t>, ‘living </a:t>
            </a:r>
            <a:r>
              <a:rPr lang="nl-NL" dirty="0" err="1"/>
              <a:t>wage</a:t>
            </a:r>
            <a:r>
              <a:rPr lang="nl-NL" dirty="0"/>
              <a:t> </a:t>
            </a:r>
            <a:r>
              <a:rPr lang="nl-NL" dirty="0" err="1"/>
              <a:t>movements</a:t>
            </a:r>
            <a:r>
              <a:rPr lang="nl-NL" dirty="0"/>
              <a:t>’, de overheid, werkgevers) springen in het gat en hebben voor verschillende doelgroepen een beter aanbod</a:t>
            </a:r>
          </a:p>
          <a:p>
            <a:pPr marL="514350" indent="-514350">
              <a:buFont typeface="+mj-lt"/>
              <a:buAutoNum type="arabicPeriod"/>
            </a:pPr>
            <a:r>
              <a:rPr lang="nl-NL" dirty="0"/>
              <a:t>Voorbeelden te over – zowel in ontwikkelingslanden (</a:t>
            </a:r>
            <a:r>
              <a:rPr lang="nl-NL" dirty="0" err="1"/>
              <a:t>informale</a:t>
            </a:r>
            <a:r>
              <a:rPr lang="nl-NL" dirty="0"/>
              <a:t> economie) als in OECD landen. </a:t>
            </a:r>
          </a:p>
          <a:p>
            <a:pPr marL="514350" indent="-514350">
              <a:buFont typeface="+mj-lt"/>
              <a:buAutoNum type="arabicPeriod"/>
            </a:pPr>
            <a:endParaRPr lang="nl-NL" dirty="0"/>
          </a:p>
        </p:txBody>
      </p:sp>
      <p:sp>
        <p:nvSpPr>
          <p:cNvPr id="4" name="Slide Number Placeholder 3">
            <a:extLst>
              <a:ext uri="{FF2B5EF4-FFF2-40B4-BE49-F238E27FC236}">
                <a16:creationId xmlns:a16="http://schemas.microsoft.com/office/drawing/2014/main" xmlns="" id="{95569831-AECE-2B4B-AFA3-560248D8C0B5}"/>
              </a:ext>
            </a:extLst>
          </p:cNvPr>
          <p:cNvSpPr>
            <a:spLocks noGrp="1"/>
          </p:cNvSpPr>
          <p:nvPr>
            <p:ph type="sldNum" sz="quarter" idx="12"/>
          </p:nvPr>
        </p:nvSpPr>
        <p:spPr/>
        <p:txBody>
          <a:bodyPr/>
          <a:lstStyle/>
          <a:p>
            <a:fld id="{F3A3553E-AD90-7A40-94C6-F8A1441F1089}" type="slidenum">
              <a:rPr lang="en-US" smtClean="0"/>
              <a:t>7</a:t>
            </a:fld>
            <a:endParaRPr lang="en-US"/>
          </a:p>
        </p:txBody>
      </p:sp>
    </p:spTree>
    <p:extLst>
      <p:ext uri="{BB962C8B-B14F-4D97-AF65-F5344CB8AC3E}">
        <p14:creationId xmlns:p14="http://schemas.microsoft.com/office/powerpoint/2010/main" val="26215187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BF538C-F48E-534C-90E6-205E7D4FEEFD}"/>
              </a:ext>
            </a:extLst>
          </p:cNvPr>
          <p:cNvSpPr>
            <a:spLocks noGrp="1"/>
          </p:cNvSpPr>
          <p:nvPr>
            <p:ph type="title"/>
          </p:nvPr>
        </p:nvSpPr>
        <p:spPr>
          <a:xfrm>
            <a:off x="838200" y="365125"/>
            <a:ext cx="10515600" cy="1640656"/>
          </a:xfrm>
        </p:spPr>
        <p:txBody>
          <a:bodyPr>
            <a:normAutofit fontScale="90000"/>
          </a:bodyPr>
          <a:lstStyle/>
          <a:p>
            <a:r>
              <a:rPr lang="nl-NL" sz="4000" b="1" dirty="0"/>
              <a:t/>
            </a:r>
            <a:br>
              <a:rPr lang="nl-NL" sz="4000" b="1" dirty="0"/>
            </a:br>
            <a:r>
              <a:rPr lang="nl-NL" sz="4000" b="1" dirty="0"/>
              <a:t/>
            </a:r>
            <a:br>
              <a:rPr lang="nl-NL" sz="4000" b="1" dirty="0"/>
            </a:br>
            <a:r>
              <a:rPr lang="nl-NL" sz="4000" b="1" dirty="0"/>
              <a:t>IV. </a:t>
            </a:r>
            <a:r>
              <a:rPr lang="nl-NL" b="1" dirty="0"/>
              <a:t>Revitalisering</a:t>
            </a:r>
            <a:r>
              <a:rPr lang="nl-NL" sz="4800" dirty="0"/>
              <a:t/>
            </a:r>
            <a:br>
              <a:rPr lang="nl-NL" sz="4800" dirty="0"/>
            </a:br>
            <a:endParaRPr lang="en-GB" sz="4800" b="1" dirty="0"/>
          </a:p>
        </p:txBody>
      </p:sp>
      <p:sp>
        <p:nvSpPr>
          <p:cNvPr id="3" name="Content Placeholder 2">
            <a:extLst>
              <a:ext uri="{FF2B5EF4-FFF2-40B4-BE49-F238E27FC236}">
                <a16:creationId xmlns:a16="http://schemas.microsoft.com/office/drawing/2014/main" xmlns="" id="{817A0A27-6AB0-DA48-8F4F-7340CD37FB23}"/>
              </a:ext>
            </a:extLst>
          </p:cNvPr>
          <p:cNvSpPr>
            <a:spLocks noGrp="1"/>
          </p:cNvSpPr>
          <p:nvPr>
            <p:ph idx="1"/>
          </p:nvPr>
        </p:nvSpPr>
        <p:spPr>
          <a:xfrm>
            <a:off x="838200" y="2403987"/>
            <a:ext cx="10515600" cy="4232786"/>
          </a:xfrm>
        </p:spPr>
        <p:txBody>
          <a:bodyPr>
            <a:normAutofit fontScale="92500" lnSpcReduction="10000"/>
          </a:bodyPr>
          <a:lstStyle/>
          <a:p>
            <a:pPr marL="0" indent="0">
              <a:buNone/>
            </a:pPr>
            <a:r>
              <a:rPr lang="nl-NL" dirty="0"/>
              <a:t>Het lukt de vakbeweging te verjonging (niet bij leden alleen, ook in de leiding en in de uitstraling)</a:t>
            </a:r>
          </a:p>
          <a:p>
            <a:pPr marL="0" indent="0">
              <a:buNone/>
            </a:pPr>
            <a:r>
              <a:rPr lang="nl-NL" dirty="0"/>
              <a:t>‘</a:t>
            </a:r>
            <a:r>
              <a:rPr lang="nl-NL" dirty="0" err="1"/>
              <a:t>Organising</a:t>
            </a:r>
            <a:r>
              <a:rPr lang="nl-NL" dirty="0"/>
              <a:t>’ blijft niet bij campagnes maar wordt institutioneel ingebed </a:t>
            </a:r>
          </a:p>
          <a:p>
            <a:pPr marL="0" indent="0">
              <a:buNone/>
            </a:pPr>
            <a:r>
              <a:rPr lang="nl-NL" dirty="0"/>
              <a:t>De drie voorwaarden (‘van onderop’, ‘van bovenaf’, ‘voor elkaar’) worden strategisch en met vasthoudendheid gecombineerd</a:t>
            </a:r>
          </a:p>
          <a:p>
            <a:pPr marL="0" indent="0">
              <a:buNone/>
            </a:pPr>
            <a:r>
              <a:rPr lang="nl-NL" dirty="0"/>
              <a:t>Uitbreiding vakbond en CAO naar niet-werknemers</a:t>
            </a:r>
          </a:p>
          <a:p>
            <a:pPr marL="0" indent="0">
              <a:buNone/>
            </a:pPr>
            <a:r>
              <a:rPr lang="nl-NL" dirty="0"/>
              <a:t>Nieuwe vormen van  lidmaatschap en representatie</a:t>
            </a:r>
          </a:p>
          <a:p>
            <a:pPr marL="0" indent="0">
              <a:buNone/>
            </a:pPr>
            <a:r>
              <a:rPr lang="nl-NL" dirty="0"/>
              <a:t>Maar: Wie is de Greta </a:t>
            </a:r>
            <a:r>
              <a:rPr lang="nl-NL" dirty="0" err="1"/>
              <a:t>Thunberg</a:t>
            </a:r>
            <a:r>
              <a:rPr lang="nl-NL" dirty="0"/>
              <a:t> van de (internationale) vakbeweging en waar zijn de “paniek” </a:t>
            </a:r>
            <a:r>
              <a:rPr lang="nl-NL"/>
              <a:t>cijfers voor </a:t>
            </a:r>
            <a:r>
              <a:rPr lang="nl-NL" dirty="0"/>
              <a:t>werknemersrechten, vergelijkbaar met de cijfers voor aardopwarming?  </a:t>
            </a:r>
          </a:p>
        </p:txBody>
      </p:sp>
      <p:sp>
        <p:nvSpPr>
          <p:cNvPr id="4" name="Slide Number Placeholder 3">
            <a:extLst>
              <a:ext uri="{FF2B5EF4-FFF2-40B4-BE49-F238E27FC236}">
                <a16:creationId xmlns:a16="http://schemas.microsoft.com/office/drawing/2014/main" xmlns="" id="{04043910-756C-FE48-B437-5BF64E533DDA}"/>
              </a:ext>
            </a:extLst>
          </p:cNvPr>
          <p:cNvSpPr>
            <a:spLocks noGrp="1"/>
          </p:cNvSpPr>
          <p:nvPr>
            <p:ph type="sldNum" sz="quarter" idx="12"/>
          </p:nvPr>
        </p:nvSpPr>
        <p:spPr/>
        <p:txBody>
          <a:bodyPr/>
          <a:lstStyle/>
          <a:p>
            <a:fld id="{F3A3553E-AD90-7A40-94C6-F8A1441F1089}" type="slidenum">
              <a:rPr lang="en-US" smtClean="0"/>
              <a:t>8</a:t>
            </a:fld>
            <a:endParaRPr lang="en-US"/>
          </a:p>
        </p:txBody>
      </p:sp>
    </p:spTree>
    <p:extLst>
      <p:ext uri="{BB962C8B-B14F-4D97-AF65-F5344CB8AC3E}">
        <p14:creationId xmlns:p14="http://schemas.microsoft.com/office/powerpoint/2010/main" val="42543287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13243</TotalTime>
  <Words>681</Words>
  <Application>Microsoft Office PowerPoint</Application>
  <PresentationFormat>Aangepast</PresentationFormat>
  <Paragraphs>83</Paragraphs>
  <Slides>9</Slides>
  <Notes>1</Notes>
  <HiddenSlides>0</HiddenSlides>
  <MMClips>0</MMClips>
  <ScaleCrop>false</ScaleCrop>
  <HeadingPairs>
    <vt:vector size="4" baseType="variant">
      <vt:variant>
        <vt:lpstr>Thema</vt:lpstr>
      </vt:variant>
      <vt:variant>
        <vt:i4>1</vt:i4>
      </vt:variant>
      <vt:variant>
        <vt:lpstr>Diatitels</vt:lpstr>
      </vt:variant>
      <vt:variant>
        <vt:i4>9</vt:i4>
      </vt:variant>
    </vt:vector>
  </HeadingPairs>
  <TitlesOfParts>
    <vt:vector size="10" baseType="lpstr">
      <vt:lpstr>Office Theme</vt:lpstr>
      <vt:lpstr>Welke toekomst voor de vakbeweging?</vt:lpstr>
      <vt:lpstr>De toekomst van werk en de toekomst van de vakbeweging zijn met elkaar verbonden.</vt:lpstr>
      <vt:lpstr>PowerPoint-presentatie</vt:lpstr>
      <vt:lpstr>Organisatiegraad =  vakbondsleden per 100 werknemers</vt:lpstr>
      <vt:lpstr>Vier toekomst scenario’s voor de vakbeweging</vt:lpstr>
      <vt:lpstr>I. Marginalisering</vt:lpstr>
      <vt:lpstr>II. Dualisering</vt:lpstr>
      <vt:lpstr> III. Vervanging </vt:lpstr>
      <vt:lpstr>  IV. Revitalisering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Jelle Visser</dc:creator>
  <cp:lastModifiedBy>De Burcht</cp:lastModifiedBy>
  <cp:revision>61</cp:revision>
  <dcterms:created xsi:type="dcterms:W3CDTF">2019-03-05T08:18:58Z</dcterms:created>
  <dcterms:modified xsi:type="dcterms:W3CDTF">2020-02-11T14:46:11Z</dcterms:modified>
</cp:coreProperties>
</file>