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60" r:id="rId3"/>
    <p:sldId id="290" r:id="rId4"/>
    <p:sldId id="259" r:id="rId5"/>
    <p:sldId id="261" r:id="rId6"/>
    <p:sldId id="297" r:id="rId7"/>
    <p:sldId id="264" r:id="rId8"/>
    <p:sldId id="265" r:id="rId9"/>
    <p:sldId id="266" r:id="rId10"/>
    <p:sldId id="267" r:id="rId11"/>
    <p:sldId id="268" r:id="rId12"/>
    <p:sldId id="269" r:id="rId13"/>
    <p:sldId id="270" r:id="rId14"/>
    <p:sldId id="271" r:id="rId15"/>
    <p:sldId id="272" r:id="rId16"/>
    <p:sldId id="293" r:id="rId17"/>
    <p:sldId id="276" r:id="rId18"/>
    <p:sldId id="284" r:id="rId19"/>
    <p:sldId id="277" r:id="rId20"/>
    <p:sldId id="285" r:id="rId21"/>
    <p:sldId id="292" r:id="rId22"/>
    <p:sldId id="257" r:id="rId23"/>
    <p:sldId id="287" r:id="rId24"/>
    <p:sldId id="295" r:id="rId25"/>
    <p:sldId id="274" r:id="rId26"/>
    <p:sldId id="282" r:id="rId27"/>
    <p:sldId id="298" r:id="rId28"/>
    <p:sldId id="299" r:id="rId29"/>
    <p:sldId id="301" r:id="rId30"/>
    <p:sldId id="300" r:id="rId31"/>
    <p:sldId id="302" r:id="rId32"/>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559" autoAdjust="0"/>
    <p:restoredTop sz="94662" autoAdjust="0"/>
  </p:normalViewPr>
  <p:slideViewPr>
    <p:cSldViewPr>
      <p:cViewPr>
        <p:scale>
          <a:sx n="70" d="100"/>
          <a:sy n="70" d="100"/>
        </p:scale>
        <p:origin x="-1014" y="-60"/>
      </p:cViewPr>
      <p:guideLst>
        <p:guide orient="horz" pos="2160"/>
        <p:guide pos="2880"/>
      </p:guideLst>
    </p:cSldViewPr>
  </p:slideViewPr>
  <p:outlineViewPr>
    <p:cViewPr>
      <p:scale>
        <a:sx n="33" d="100"/>
        <a:sy n="33" d="100"/>
      </p:scale>
      <p:origin x="42" y="80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400FC46-FF23-4C4B-BAEE-5A387208B4AD}" type="datetimeFigureOut">
              <a:rPr lang="nl-NL" smtClean="0"/>
              <a:t>13-2-2019</a:t>
            </a:fld>
            <a:endParaRPr lang="nl-NL"/>
          </a:p>
        </p:txBody>
      </p:sp>
      <p:sp>
        <p:nvSpPr>
          <p:cNvPr id="4" name="Tijdelijke aanduiding voor dia-afbeelding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smtClean="0"/>
              <a:t>Tekststijl van het model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CAAF49-852E-4F45-92F4-B25197ECC305}" type="slidenum">
              <a:rPr lang="nl-NL" smtClean="0"/>
              <a:t>‹nr.›</a:t>
            </a:fld>
            <a:endParaRPr lang="nl-NL"/>
          </a:p>
        </p:txBody>
      </p:sp>
    </p:spTree>
    <p:extLst>
      <p:ext uri="{BB962C8B-B14F-4D97-AF65-F5344CB8AC3E}">
        <p14:creationId xmlns:p14="http://schemas.microsoft.com/office/powerpoint/2010/main" val="11300173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NL"/>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NL"/>
          </a:p>
        </p:txBody>
      </p:sp>
      <p:sp>
        <p:nvSpPr>
          <p:cNvPr id="4" name="Tijdelijke aanduiding voor datum 3"/>
          <p:cNvSpPr>
            <a:spLocks noGrp="1"/>
          </p:cNvSpPr>
          <p:nvPr>
            <p:ph type="dt" sz="half" idx="10"/>
          </p:nvPr>
        </p:nvSpPr>
        <p:spPr/>
        <p:txBody>
          <a:bodyPr/>
          <a:lstStyle/>
          <a:p>
            <a:fld id="{B26B6FDB-8683-42E1-909F-DF5934AD2135}" type="datetimeFigureOut">
              <a:rPr lang="nl-NL" smtClean="0"/>
              <a:t>13-2-2019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E92B05FB-41C3-435A-8577-2E714D931534}" type="slidenum">
              <a:rPr lang="nl-NL" smtClean="0"/>
              <a:t>‹nr.›</a:t>
            </a:fld>
            <a:endParaRPr lang="nl-NL"/>
          </a:p>
        </p:txBody>
      </p:sp>
    </p:spTree>
    <p:extLst>
      <p:ext uri="{BB962C8B-B14F-4D97-AF65-F5344CB8AC3E}">
        <p14:creationId xmlns:p14="http://schemas.microsoft.com/office/powerpoint/2010/main" val="3768442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B26B6FDB-8683-42E1-909F-DF5934AD2135}" type="datetimeFigureOut">
              <a:rPr lang="nl-NL" smtClean="0"/>
              <a:t>13-2-2019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E92B05FB-41C3-435A-8577-2E714D931534}" type="slidenum">
              <a:rPr lang="nl-NL" smtClean="0"/>
              <a:t>‹nr.›</a:t>
            </a:fld>
            <a:endParaRPr lang="nl-NL"/>
          </a:p>
        </p:txBody>
      </p:sp>
    </p:spTree>
    <p:extLst>
      <p:ext uri="{BB962C8B-B14F-4D97-AF65-F5344CB8AC3E}">
        <p14:creationId xmlns:p14="http://schemas.microsoft.com/office/powerpoint/2010/main" val="1836443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NL"/>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B26B6FDB-8683-42E1-909F-DF5934AD2135}" type="datetimeFigureOut">
              <a:rPr lang="nl-NL" smtClean="0"/>
              <a:t>13-2-2019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E92B05FB-41C3-435A-8577-2E714D931534}" type="slidenum">
              <a:rPr lang="nl-NL" smtClean="0"/>
              <a:t>‹nr.›</a:t>
            </a:fld>
            <a:endParaRPr lang="nl-NL"/>
          </a:p>
        </p:txBody>
      </p:sp>
    </p:spTree>
    <p:extLst>
      <p:ext uri="{BB962C8B-B14F-4D97-AF65-F5344CB8AC3E}">
        <p14:creationId xmlns:p14="http://schemas.microsoft.com/office/powerpoint/2010/main" val="3956638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datum 4"/>
          <p:cNvSpPr>
            <a:spLocks noGrp="1"/>
          </p:cNvSpPr>
          <p:nvPr>
            <p:ph type="dt" sz="half" idx="10"/>
          </p:nvPr>
        </p:nvSpPr>
        <p:spPr/>
        <p:txBody>
          <a:bodyPr/>
          <a:lstStyle/>
          <a:p>
            <a:fld id="{B26B6FDB-8683-42E1-909F-DF5934AD2135}" type="datetimeFigureOut">
              <a:rPr lang="nl-NL" smtClean="0"/>
              <a:t>13-2-2019</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E92B05FB-41C3-435A-8577-2E714D931534}" type="slidenum">
              <a:rPr lang="nl-NL" smtClean="0"/>
              <a:t>‹nr.›</a:t>
            </a:fld>
            <a:endParaRPr lang="nl-NL"/>
          </a:p>
        </p:txBody>
      </p:sp>
    </p:spTree>
    <p:extLst>
      <p:ext uri="{BB962C8B-B14F-4D97-AF65-F5344CB8AC3E}">
        <p14:creationId xmlns:p14="http://schemas.microsoft.com/office/powerpoint/2010/main" val="3172406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NL"/>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7" name="Tijdelijke aanduiding voor datum 6"/>
          <p:cNvSpPr>
            <a:spLocks noGrp="1"/>
          </p:cNvSpPr>
          <p:nvPr>
            <p:ph type="dt" sz="half" idx="10"/>
          </p:nvPr>
        </p:nvSpPr>
        <p:spPr/>
        <p:txBody>
          <a:bodyPr/>
          <a:lstStyle/>
          <a:p>
            <a:fld id="{B26B6FDB-8683-42E1-909F-DF5934AD2135}" type="datetimeFigureOut">
              <a:rPr lang="nl-NL" smtClean="0"/>
              <a:t>13-2-2019</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E92B05FB-41C3-435A-8577-2E714D931534}" type="slidenum">
              <a:rPr lang="nl-NL" smtClean="0"/>
              <a:t>‹nr.›</a:t>
            </a:fld>
            <a:endParaRPr lang="nl-NL"/>
          </a:p>
        </p:txBody>
      </p:sp>
    </p:spTree>
    <p:extLst>
      <p:ext uri="{BB962C8B-B14F-4D97-AF65-F5344CB8AC3E}">
        <p14:creationId xmlns:p14="http://schemas.microsoft.com/office/powerpoint/2010/main" val="2209042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B26B6FDB-8683-42E1-909F-DF5934AD2135}" type="datetimeFigureOut">
              <a:rPr lang="nl-NL" smtClean="0"/>
              <a:t>13-2-2019</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E92B05FB-41C3-435A-8577-2E714D931534}" type="slidenum">
              <a:rPr lang="nl-NL" smtClean="0"/>
              <a:t>‹nr.›</a:t>
            </a:fld>
            <a:endParaRPr lang="nl-NL"/>
          </a:p>
        </p:txBody>
      </p:sp>
    </p:spTree>
    <p:extLst>
      <p:ext uri="{BB962C8B-B14F-4D97-AF65-F5344CB8AC3E}">
        <p14:creationId xmlns:p14="http://schemas.microsoft.com/office/powerpoint/2010/main" val="28368953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B26B6FDB-8683-42E1-909F-DF5934AD2135}" type="datetimeFigureOut">
              <a:rPr lang="nl-NL" smtClean="0"/>
              <a:t>13-2-2019</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E92B05FB-41C3-435A-8577-2E714D931534}" type="slidenum">
              <a:rPr lang="nl-NL" smtClean="0"/>
              <a:t>‹nr.›</a:t>
            </a:fld>
            <a:endParaRPr lang="nl-NL"/>
          </a:p>
        </p:txBody>
      </p:sp>
    </p:spTree>
    <p:extLst>
      <p:ext uri="{BB962C8B-B14F-4D97-AF65-F5344CB8AC3E}">
        <p14:creationId xmlns:p14="http://schemas.microsoft.com/office/powerpoint/2010/main" val="3514759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NL"/>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B26B6FDB-8683-42E1-909F-DF5934AD2135}" type="datetimeFigureOut">
              <a:rPr lang="nl-NL" smtClean="0"/>
              <a:t>13-2-2019</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E92B05FB-41C3-435A-8577-2E714D931534}" type="slidenum">
              <a:rPr lang="nl-NL" smtClean="0"/>
              <a:t>‹nr.›</a:t>
            </a:fld>
            <a:endParaRPr lang="nl-NL"/>
          </a:p>
        </p:txBody>
      </p:sp>
    </p:spTree>
    <p:extLst>
      <p:ext uri="{BB962C8B-B14F-4D97-AF65-F5344CB8AC3E}">
        <p14:creationId xmlns:p14="http://schemas.microsoft.com/office/powerpoint/2010/main" val="12648763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NL"/>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B26B6FDB-8683-42E1-909F-DF5934AD2135}" type="datetimeFigureOut">
              <a:rPr lang="nl-NL" smtClean="0"/>
              <a:t>13-2-2019</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E92B05FB-41C3-435A-8577-2E714D931534}" type="slidenum">
              <a:rPr lang="nl-NL" smtClean="0"/>
              <a:t>‹nr.›</a:t>
            </a:fld>
            <a:endParaRPr lang="nl-NL"/>
          </a:p>
        </p:txBody>
      </p:sp>
    </p:spTree>
    <p:extLst>
      <p:ext uri="{BB962C8B-B14F-4D97-AF65-F5344CB8AC3E}">
        <p14:creationId xmlns:p14="http://schemas.microsoft.com/office/powerpoint/2010/main" val="2439429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B26B6FDB-8683-42E1-909F-DF5934AD2135}" type="datetimeFigureOut">
              <a:rPr lang="nl-NL" smtClean="0"/>
              <a:t>13-2-2019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E92B05FB-41C3-435A-8577-2E714D931534}" type="slidenum">
              <a:rPr lang="nl-NL" smtClean="0"/>
              <a:t>‹nr.›</a:t>
            </a:fld>
            <a:endParaRPr lang="nl-NL"/>
          </a:p>
        </p:txBody>
      </p:sp>
    </p:spTree>
    <p:extLst>
      <p:ext uri="{BB962C8B-B14F-4D97-AF65-F5344CB8AC3E}">
        <p14:creationId xmlns:p14="http://schemas.microsoft.com/office/powerpoint/2010/main" val="27477766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nl-NL"/>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B26B6FDB-8683-42E1-909F-DF5934AD2135}" type="datetimeFigureOut">
              <a:rPr lang="nl-NL" smtClean="0"/>
              <a:t>13-2-2019</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E92B05FB-41C3-435A-8577-2E714D931534}" type="slidenum">
              <a:rPr lang="nl-NL" smtClean="0"/>
              <a:t>‹nr.›</a:t>
            </a:fld>
            <a:endParaRPr lang="nl-NL"/>
          </a:p>
        </p:txBody>
      </p:sp>
    </p:spTree>
    <p:extLst>
      <p:ext uri="{BB962C8B-B14F-4D97-AF65-F5344CB8AC3E}">
        <p14:creationId xmlns:p14="http://schemas.microsoft.com/office/powerpoint/2010/main" val="14196304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smtClean="0"/>
              <a:t>Klik om de stijl te bewerken</a:t>
            </a:r>
            <a:endParaRPr lang="nl-NL"/>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6B6FDB-8683-42E1-909F-DF5934AD2135}" type="datetimeFigureOut">
              <a:rPr lang="nl-NL" smtClean="0"/>
              <a:t>13-2-2019</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2B05FB-41C3-435A-8577-2E714D931534}" type="slidenum">
              <a:rPr lang="nl-NL" smtClean="0"/>
              <a:t>‹nr.›</a:t>
            </a:fld>
            <a:endParaRPr lang="nl-NL"/>
          </a:p>
        </p:txBody>
      </p:sp>
    </p:spTree>
    <p:extLst>
      <p:ext uri="{BB962C8B-B14F-4D97-AF65-F5344CB8AC3E}">
        <p14:creationId xmlns:p14="http://schemas.microsoft.com/office/powerpoint/2010/main" val="12193031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304848" y="2241863"/>
            <a:ext cx="8443616" cy="2771313"/>
          </a:xfrm>
        </p:spPr>
        <p:txBody>
          <a:bodyPr>
            <a:normAutofit/>
          </a:bodyPr>
          <a:lstStyle/>
          <a:p>
            <a:r>
              <a:rPr lang="nl-NL" b="1" dirty="0" smtClean="0">
                <a:latin typeface="Arial Black" panose="020B0A04020102020204" pitchFamily="34" charset="0"/>
              </a:rPr>
              <a:t>Precair werk in Nederland </a:t>
            </a:r>
            <a:r>
              <a:rPr lang="nl-NL" dirty="0" smtClean="0">
                <a:latin typeface="Arial Black" panose="020B0A04020102020204" pitchFamily="34" charset="0"/>
              </a:rPr>
              <a:t/>
            </a:r>
            <a:br>
              <a:rPr lang="nl-NL" dirty="0" smtClean="0">
                <a:latin typeface="Arial Black" panose="020B0A04020102020204" pitchFamily="34" charset="0"/>
              </a:rPr>
            </a:br>
            <a:r>
              <a:rPr lang="nl-NL" sz="2700" i="1" dirty="0" smtClean="0">
                <a:latin typeface="Arial Black" panose="020B0A04020102020204" pitchFamily="34" charset="0"/>
              </a:rPr>
              <a:t>Individuele en collectieve (on)mogelijkheden om de positie te verbeteren</a:t>
            </a:r>
            <a:endParaRPr lang="nl-NL" sz="2700" i="1" dirty="0">
              <a:latin typeface="Arial Black" panose="020B0A04020102020204" pitchFamily="34" charset="0"/>
              <a:cs typeface="Arial" panose="020B0604020202020204" pitchFamily="34" charset="0"/>
            </a:endParaRPr>
          </a:p>
        </p:txBody>
      </p:sp>
      <p:pic>
        <p:nvPicPr>
          <p:cNvPr id="5" name="Afbeelding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3648" y="4786694"/>
            <a:ext cx="6260601" cy="1447921"/>
          </a:xfrm>
          <a:prstGeom prst="rect">
            <a:avLst/>
          </a:prstGeom>
        </p:spPr>
      </p:pic>
      <p:pic>
        <p:nvPicPr>
          <p:cNvPr id="4" name="Picture 2" descr="C:\Users\onderzoeker\Downloads\IMG_5826.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79712" y="589082"/>
            <a:ext cx="4824536" cy="1652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93691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smtClean="0">
                <a:cs typeface="Arial" panose="020B0604020202020204" pitchFamily="34" charset="0"/>
              </a:rPr>
              <a:t>Precair werk kan worden gedefinieerd als werk dat </a:t>
            </a:r>
            <a:r>
              <a:rPr lang="nl-NL" u="sng" dirty="0" smtClean="0">
                <a:cs typeface="Arial" panose="020B0604020202020204" pitchFamily="34" charset="0"/>
              </a:rPr>
              <a:t>structureel</a:t>
            </a:r>
            <a:r>
              <a:rPr lang="nl-NL" dirty="0" smtClean="0">
                <a:cs typeface="Arial" panose="020B0604020202020204" pitchFamily="34" charset="0"/>
              </a:rPr>
              <a:t> geen of onvoldoende bestaanszekerheid biedt</a:t>
            </a:r>
          </a:p>
          <a:p>
            <a:r>
              <a:rPr lang="nl-NL" dirty="0" smtClean="0">
                <a:cs typeface="Arial" panose="020B0604020202020204" pitchFamily="34" charset="0"/>
              </a:rPr>
              <a:t>Kenmerken van precair werk o.a.: laag loon, flexibiliteit, gebrek aan investering in scholing vanuit de werkgever, laag instapniveau en weinig autonomie en invloed op uitvoering van het werk</a:t>
            </a:r>
            <a:endParaRPr lang="nl-NL" dirty="0">
              <a:cs typeface="Arial" panose="020B0604020202020204" pitchFamily="34" charset="0"/>
            </a:endParaRPr>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024" y="5651534"/>
            <a:ext cx="4104456" cy="949258"/>
          </a:xfrm>
          <a:prstGeom prst="rect">
            <a:avLst/>
          </a:prstGeom>
        </p:spPr>
      </p:pic>
      <p:sp>
        <p:nvSpPr>
          <p:cNvPr id="5" name="Titel 1"/>
          <p:cNvSpPr txBox="1">
            <a:spLocks/>
          </p:cNvSpPr>
          <p:nvPr/>
        </p:nvSpPr>
        <p:spPr>
          <a:xfrm>
            <a:off x="457200" y="274638"/>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dirty="0" smtClean="0">
                <a:latin typeface="Arial Black" panose="020B0A04020102020204" pitchFamily="34" charset="0"/>
              </a:rPr>
              <a:t>Precair werk</a:t>
            </a:r>
            <a:endParaRPr lang="nl-NL" dirty="0">
              <a:latin typeface="Arial Black" panose="020B0A04020102020204" pitchFamily="34" charset="0"/>
            </a:endParaRPr>
          </a:p>
        </p:txBody>
      </p:sp>
    </p:spTree>
    <p:extLst>
      <p:ext uri="{BB962C8B-B14F-4D97-AF65-F5344CB8AC3E}">
        <p14:creationId xmlns:p14="http://schemas.microsoft.com/office/powerpoint/2010/main" val="388819690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latin typeface="Arial Black" panose="020B0A04020102020204" pitchFamily="34" charset="0"/>
              </a:rPr>
              <a:t>Afbakening precair werk</a:t>
            </a:r>
            <a:endParaRPr lang="nl-NL" dirty="0">
              <a:latin typeface="Arial Black" panose="020B0A04020102020204" pitchFamily="34" charset="0"/>
            </a:endParaRPr>
          </a:p>
        </p:txBody>
      </p:sp>
      <p:sp>
        <p:nvSpPr>
          <p:cNvPr id="3" name="Tijdelijke aanduiding voor inhoud 2"/>
          <p:cNvSpPr>
            <a:spLocks noGrp="1"/>
          </p:cNvSpPr>
          <p:nvPr>
            <p:ph idx="1"/>
          </p:nvPr>
        </p:nvSpPr>
        <p:spPr/>
        <p:txBody>
          <a:bodyPr/>
          <a:lstStyle/>
          <a:p>
            <a:r>
              <a:rPr lang="nl-NL" dirty="0" smtClean="0">
                <a:cs typeface="Arial" panose="020B0604020202020204" pitchFamily="34" charset="0"/>
              </a:rPr>
              <a:t>Flexibiliteit wel kenmerk van precair werk maar niet al het flexibele werk is precair</a:t>
            </a:r>
          </a:p>
          <a:p>
            <a:r>
              <a:rPr lang="nl-NL" dirty="0" smtClean="0">
                <a:cs typeface="Arial" panose="020B0604020202020204" pitchFamily="34" charset="0"/>
              </a:rPr>
              <a:t>Specifiek deel van de onderkant van de arbeidsmarkt</a:t>
            </a:r>
          </a:p>
          <a:p>
            <a:r>
              <a:rPr lang="nl-NL" dirty="0" smtClean="0"/>
              <a:t>Differentiatie vraag en aanbodzijde: focus op precaire banen i.p.v. de werknemers op dit soort banen en constructen als ‘</a:t>
            </a:r>
            <a:r>
              <a:rPr lang="nl-NL" dirty="0" err="1" smtClean="0"/>
              <a:t>precariaat</a:t>
            </a:r>
            <a:r>
              <a:rPr lang="nl-NL" dirty="0" smtClean="0"/>
              <a:t>’</a:t>
            </a:r>
            <a:endParaRPr lang="nl-NL" dirty="0"/>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024" y="5651534"/>
            <a:ext cx="4104456" cy="949258"/>
          </a:xfrm>
          <a:prstGeom prst="rect">
            <a:avLst/>
          </a:prstGeom>
        </p:spPr>
      </p:pic>
    </p:spTree>
    <p:extLst>
      <p:ext uri="{BB962C8B-B14F-4D97-AF65-F5344CB8AC3E}">
        <p14:creationId xmlns:p14="http://schemas.microsoft.com/office/powerpoint/2010/main" val="27035771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smtClean="0">
                <a:latin typeface="Arial Black" panose="020B0A04020102020204" pitchFamily="34" charset="0"/>
              </a:rPr>
              <a:t>Onderzoek in vogelvlucht</a:t>
            </a:r>
            <a:endParaRPr lang="nl-NL" dirty="0">
              <a:latin typeface="Arial Black" panose="020B0A04020102020204" pitchFamily="34" charset="0"/>
            </a:endParaRPr>
          </a:p>
        </p:txBody>
      </p:sp>
      <p:sp>
        <p:nvSpPr>
          <p:cNvPr id="3" name="Tijdelijke aanduiding voor inhoud 2"/>
          <p:cNvSpPr>
            <a:spLocks noGrp="1"/>
          </p:cNvSpPr>
          <p:nvPr>
            <p:ph idx="1"/>
          </p:nvPr>
        </p:nvSpPr>
        <p:spPr>
          <a:xfrm>
            <a:off x="457200" y="1268759"/>
            <a:ext cx="8229600" cy="4857403"/>
          </a:xfrm>
        </p:spPr>
        <p:txBody>
          <a:bodyPr>
            <a:normAutofit fontScale="85000" lnSpcReduction="10000"/>
          </a:bodyPr>
          <a:lstStyle/>
          <a:p>
            <a:pPr>
              <a:lnSpc>
                <a:spcPct val="120000"/>
              </a:lnSpc>
            </a:pPr>
            <a:r>
              <a:rPr lang="nl-NL" sz="3300" dirty="0" smtClean="0"/>
              <a:t>Kwalitatief verkennend onderzoek onder 25 werkenden in post, horeca en schoonmaak</a:t>
            </a:r>
            <a:endParaRPr lang="nl-NL" sz="3300" b="1" dirty="0" smtClean="0"/>
          </a:p>
          <a:p>
            <a:pPr>
              <a:lnSpc>
                <a:spcPct val="120000"/>
              </a:lnSpc>
            </a:pPr>
            <a:r>
              <a:rPr lang="nl-NL" sz="3300" b="1" dirty="0" smtClean="0"/>
              <a:t>Doel</a:t>
            </a:r>
            <a:r>
              <a:rPr lang="nl-NL" sz="3300" dirty="0" smtClean="0"/>
              <a:t>: beter </a:t>
            </a:r>
            <a:r>
              <a:rPr lang="nl-NL" sz="3300" dirty="0"/>
              <a:t>beeld </a:t>
            </a:r>
            <a:r>
              <a:rPr lang="nl-NL" sz="3300" dirty="0" smtClean="0"/>
              <a:t>krijgen </a:t>
            </a:r>
            <a:r>
              <a:rPr lang="nl-NL" sz="3300" dirty="0"/>
              <a:t>van de aard </a:t>
            </a:r>
            <a:r>
              <a:rPr lang="nl-NL" sz="3300" dirty="0" smtClean="0"/>
              <a:t>en de positie van precair werk (relationele dimensie)</a:t>
            </a:r>
          </a:p>
          <a:p>
            <a:pPr>
              <a:lnSpc>
                <a:spcPct val="120000"/>
              </a:lnSpc>
            </a:pPr>
            <a:r>
              <a:rPr lang="nl-NL" sz="3300" b="1" dirty="0" smtClean="0"/>
              <a:t>Hoe</a:t>
            </a:r>
            <a:r>
              <a:rPr lang="nl-NL" sz="3300" dirty="0" smtClean="0"/>
              <a:t>: precair werkenden zelf een stem geven door hen d.m.v. focusgroepinterviews te laten vertellen en met elkaar te discussiëren over wat </a:t>
            </a:r>
            <a:r>
              <a:rPr lang="nl-NL" sz="3300" dirty="0"/>
              <a:t>voor werk zij doen, hoe zij dat ervaren en welke mogelijkheden zij zien om hun positie te verbeteren.</a:t>
            </a:r>
          </a:p>
          <a:p>
            <a:pPr>
              <a:lnSpc>
                <a:spcPct val="120000"/>
              </a:lnSpc>
            </a:pPr>
            <a:endParaRPr lang="nl-NL" dirty="0"/>
          </a:p>
        </p:txBody>
      </p:sp>
      <p:pic>
        <p:nvPicPr>
          <p:cNvPr id="5" name="Afbeelding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85079" y="5805264"/>
            <a:ext cx="3672408" cy="849336"/>
          </a:xfrm>
          <a:prstGeom prst="rect">
            <a:avLst/>
          </a:prstGeom>
        </p:spPr>
      </p:pic>
    </p:spTree>
    <p:extLst>
      <p:ext uri="{BB962C8B-B14F-4D97-AF65-F5344CB8AC3E}">
        <p14:creationId xmlns:p14="http://schemas.microsoft.com/office/powerpoint/2010/main" val="7835159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latin typeface="Arial Black" panose="020B0A04020102020204" pitchFamily="34" charset="0"/>
              </a:rPr>
              <a:t>Relationele dimensie van precair werk</a:t>
            </a:r>
            <a:endParaRPr lang="nl-NL" dirty="0">
              <a:latin typeface="Arial Black" panose="020B0A04020102020204" pitchFamily="34" charset="0"/>
            </a:endParaRPr>
          </a:p>
        </p:txBody>
      </p:sp>
      <p:sp>
        <p:nvSpPr>
          <p:cNvPr id="3" name="Tijdelijke aanduiding voor inhoud 2"/>
          <p:cNvSpPr>
            <a:spLocks noGrp="1"/>
          </p:cNvSpPr>
          <p:nvPr>
            <p:ph idx="1"/>
          </p:nvPr>
        </p:nvSpPr>
        <p:spPr>
          <a:xfrm>
            <a:off x="457200" y="1600200"/>
            <a:ext cx="8229600" cy="4997276"/>
          </a:xfrm>
        </p:spPr>
        <p:txBody>
          <a:bodyPr>
            <a:normAutofit/>
          </a:bodyPr>
          <a:lstStyle/>
          <a:p>
            <a:pPr marL="0" indent="0">
              <a:buNone/>
            </a:pPr>
            <a:r>
              <a:rPr lang="nl-NL" dirty="0" smtClean="0">
                <a:cs typeface="Arial" panose="020B0604020202020204" pitchFamily="34" charset="0"/>
              </a:rPr>
              <a:t>Focus op de individuele en de collectieve (onderhandelings)positie van precair werkenden</a:t>
            </a:r>
            <a:endParaRPr lang="nl-NL" dirty="0">
              <a:cs typeface="Arial" panose="020B0604020202020204" pitchFamily="34" charset="0"/>
            </a:endParaRPr>
          </a:p>
        </p:txBody>
      </p:sp>
      <p:pic>
        <p:nvPicPr>
          <p:cNvPr id="4" name="Afbeelding 3"/>
          <p:cNvPicPr>
            <a:picLocks noChangeAspect="1"/>
          </p:cNvPicPr>
          <p:nvPr/>
        </p:nvPicPr>
        <p:blipFill>
          <a:blip r:embed="rId2"/>
          <a:stretch>
            <a:fillRect/>
          </a:stretch>
        </p:blipFill>
        <p:spPr>
          <a:xfrm>
            <a:off x="1835696" y="2603180"/>
            <a:ext cx="5184576" cy="3051067"/>
          </a:xfrm>
          <a:prstGeom prst="rect">
            <a:avLst/>
          </a:prstGeom>
        </p:spPr>
      </p:pic>
      <p:pic>
        <p:nvPicPr>
          <p:cNvPr id="6" name="Afbeelding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85079" y="5805264"/>
            <a:ext cx="3672408" cy="849336"/>
          </a:xfrm>
          <a:prstGeom prst="rect">
            <a:avLst/>
          </a:prstGeom>
        </p:spPr>
      </p:pic>
    </p:spTree>
    <p:extLst>
      <p:ext uri="{BB962C8B-B14F-4D97-AF65-F5344CB8AC3E}">
        <p14:creationId xmlns:p14="http://schemas.microsoft.com/office/powerpoint/2010/main" val="218632359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latin typeface="Arial Black" panose="020B0A04020102020204" pitchFamily="34" charset="0"/>
              </a:rPr>
              <a:t>Vervolg van de presentatie</a:t>
            </a:r>
            <a:endParaRPr lang="nl-NL" dirty="0">
              <a:latin typeface="Arial Black" panose="020B0A04020102020204" pitchFamily="34" charset="0"/>
            </a:endParaRPr>
          </a:p>
        </p:txBody>
      </p:sp>
      <p:sp>
        <p:nvSpPr>
          <p:cNvPr id="3" name="Tijdelijke aanduiding voor inhoud 2"/>
          <p:cNvSpPr>
            <a:spLocks noGrp="1"/>
          </p:cNvSpPr>
          <p:nvPr>
            <p:ph idx="1"/>
          </p:nvPr>
        </p:nvSpPr>
        <p:spPr/>
        <p:txBody>
          <a:bodyPr/>
          <a:lstStyle/>
          <a:p>
            <a:pPr marL="514350" indent="-514350">
              <a:buFont typeface="+mj-lt"/>
              <a:buAutoNum type="arabicPeriod"/>
            </a:pPr>
            <a:r>
              <a:rPr lang="nl-NL" dirty="0" smtClean="0"/>
              <a:t>Uitdagingen ‘mobiliseren’ precair werkenden (werven van deelnemers onderzoek)</a:t>
            </a:r>
          </a:p>
          <a:p>
            <a:pPr marL="514350" indent="-514350">
              <a:buFont typeface="+mj-lt"/>
              <a:buAutoNum type="arabicPeriod"/>
            </a:pPr>
            <a:r>
              <a:rPr lang="nl-NL" dirty="0" smtClean="0"/>
              <a:t>Hoe wordt het precaire werk door de werkenden zelf ervaren?</a:t>
            </a:r>
          </a:p>
          <a:p>
            <a:pPr marL="514350" indent="-514350">
              <a:buFont typeface="+mj-lt"/>
              <a:buAutoNum type="arabicPeriod"/>
            </a:pPr>
            <a:r>
              <a:rPr lang="nl-NL" dirty="0" smtClean="0"/>
              <a:t>Welke mogelijkheden hebben werkenden om de positie van hun werk te verbeteren? </a:t>
            </a:r>
          </a:p>
          <a:p>
            <a:pPr marL="514350" indent="-514350">
              <a:buFont typeface="+mj-lt"/>
              <a:buAutoNum type="arabicPeriod"/>
            </a:pPr>
            <a:r>
              <a:rPr lang="nl-NL" dirty="0" smtClean="0"/>
              <a:t>Precair werkenden en de vakbeweging</a:t>
            </a:r>
            <a:endParaRPr lang="nl-NL" dirty="0"/>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14392" y="5884057"/>
            <a:ext cx="3672408" cy="849336"/>
          </a:xfrm>
          <a:prstGeom prst="rect">
            <a:avLst/>
          </a:prstGeom>
        </p:spPr>
      </p:pic>
    </p:spTree>
    <p:extLst>
      <p:ext uri="{BB962C8B-B14F-4D97-AF65-F5344CB8AC3E}">
        <p14:creationId xmlns:p14="http://schemas.microsoft.com/office/powerpoint/2010/main" val="17291822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404664"/>
            <a:ext cx="8229600" cy="1012974"/>
          </a:xfrm>
        </p:spPr>
        <p:txBody>
          <a:bodyPr>
            <a:normAutofit fontScale="90000"/>
          </a:bodyPr>
          <a:lstStyle/>
          <a:p>
            <a:r>
              <a:rPr lang="nl-NL" dirty="0" smtClean="0">
                <a:latin typeface="Arial Black" panose="020B0A04020102020204" pitchFamily="34" charset="0"/>
              </a:rPr>
              <a:t>Uitdagingen werven deelnemers onderzoek</a:t>
            </a:r>
            <a:endParaRPr lang="nl-NL" dirty="0">
              <a:latin typeface="Arial Black" panose="020B0A04020102020204" pitchFamily="34" charset="0"/>
            </a:endParaRPr>
          </a:p>
        </p:txBody>
      </p:sp>
      <p:sp>
        <p:nvSpPr>
          <p:cNvPr id="3" name="Tijdelijke aanduiding voor inhoud 2"/>
          <p:cNvSpPr>
            <a:spLocks noGrp="1"/>
          </p:cNvSpPr>
          <p:nvPr>
            <p:ph idx="1"/>
          </p:nvPr>
        </p:nvSpPr>
        <p:spPr>
          <a:xfrm>
            <a:off x="457200" y="1700808"/>
            <a:ext cx="8003232" cy="4219989"/>
          </a:xfrm>
        </p:spPr>
        <p:txBody>
          <a:bodyPr>
            <a:noAutofit/>
          </a:bodyPr>
          <a:lstStyle/>
          <a:p>
            <a:r>
              <a:rPr lang="nl-NL" sz="2700" dirty="0" smtClean="0">
                <a:cs typeface="Arial" panose="020B0604020202020204" pitchFamily="34" charset="0"/>
              </a:rPr>
              <a:t>Website met aanmeldformulier, oproepen op diverse sociale media, flyers in supermarkten en op openbare werplekken hebben geen participanten opgeleverd</a:t>
            </a:r>
          </a:p>
          <a:p>
            <a:r>
              <a:rPr lang="nl-NL" sz="2700" dirty="0" smtClean="0">
                <a:cs typeface="Arial" panose="020B0604020202020204" pitchFamily="34" charset="0"/>
              </a:rPr>
              <a:t>Bij direct aanspreken van precair werkenden veel huiverige, niet begrijpende of ongeïnteresseerde reacties</a:t>
            </a:r>
          </a:p>
          <a:p>
            <a:r>
              <a:rPr lang="nl-NL" sz="2700" dirty="0" smtClean="0">
                <a:cs typeface="Arial" panose="020B0604020202020204" pitchFamily="34" charset="0"/>
              </a:rPr>
              <a:t>Voor sommige precair werkende is het lastig vooruit plannen wat een afspraak voor een groepsinterview maken bemoeilijkt</a:t>
            </a:r>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6016" y="5805264"/>
            <a:ext cx="4104456" cy="949258"/>
          </a:xfrm>
          <a:prstGeom prst="rect">
            <a:avLst/>
          </a:prstGeom>
        </p:spPr>
      </p:pic>
    </p:spTree>
    <p:extLst>
      <p:ext uri="{BB962C8B-B14F-4D97-AF65-F5344CB8AC3E}">
        <p14:creationId xmlns:p14="http://schemas.microsoft.com/office/powerpoint/2010/main" val="3119753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nl-NL" sz="3500" dirty="0" smtClean="0">
                <a:latin typeface="Arial Black" panose="020B0A04020102020204" pitchFamily="34" charset="0"/>
              </a:rPr>
              <a:t>Uitdagingen werven deelnemers onderzoek - veldnotities </a:t>
            </a:r>
            <a:endParaRPr lang="nl-NL" sz="3500" dirty="0"/>
          </a:p>
        </p:txBody>
      </p:sp>
      <p:sp>
        <p:nvSpPr>
          <p:cNvPr id="3" name="Tijdelijke aanduiding voor inhoud 2"/>
          <p:cNvSpPr>
            <a:spLocks noGrp="1"/>
          </p:cNvSpPr>
          <p:nvPr>
            <p:ph idx="1"/>
          </p:nvPr>
        </p:nvSpPr>
        <p:spPr>
          <a:xfrm>
            <a:off x="251520" y="1478663"/>
            <a:ext cx="8712968" cy="5373216"/>
          </a:xfrm>
        </p:spPr>
        <p:txBody>
          <a:bodyPr>
            <a:noAutofit/>
          </a:bodyPr>
          <a:lstStyle/>
          <a:p>
            <a:pPr marL="0" indent="0">
              <a:buNone/>
            </a:pPr>
            <a:r>
              <a:rPr lang="nl-NL" sz="2200" i="1" dirty="0" smtClean="0">
                <a:cs typeface="Arial" panose="020B0604020202020204" pitchFamily="34" charset="0"/>
              </a:rPr>
              <a:t>“De volgende vrouw die ik aanspreek van de catering van deze onderwijsinstelling reageert heel open en enthousiast. Ze bestudeert mijn flyer aandachtig. We raken in gesprek en daaruit blijkt al gauw dat ze weinig Nederlands spreekt. Het gesprek verloopt lastig want ook het Engels is vrij gebrekkig dus we praten in een combinatie van wat woordjes Nederlands en Engels. De vakbond kent ze wel. Daar is ze lid van, geeft ze aan. Ik probeer uit te leggen dat het wetenschappelijk bureau voor de vakbeweging iets anders is dan de vakbond maar dat lukt niet goed. Vervolgens komen er vragen over of bepaalde zaken op haar werk juridisch wel of niet kunnen en ik probeer nogmaals uit te leggen dat ze daarvoor echt bij de vakbond moet zijn en dat ik niet van de vakbond ben. Ze neemt een stapel flyers mee maar of ze heeft begrepen dat ik vroeg of ze die onder haar collega’s wou verspreiden is nog maar zeer de vraag</a:t>
            </a:r>
            <a:r>
              <a:rPr lang="nl-NL" sz="2200" dirty="0" smtClean="0">
                <a:cs typeface="Arial" panose="020B0604020202020204" pitchFamily="34" charset="0"/>
              </a:rPr>
              <a:t>” (Veldwerknotitie horecawerkers).</a:t>
            </a:r>
            <a:endParaRPr lang="nl-NL" sz="2200" dirty="0">
              <a:cs typeface="Arial" panose="020B0604020202020204" pitchFamily="34" charset="0"/>
            </a:endParaRPr>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56406" y="5963646"/>
            <a:ext cx="4104456" cy="949258"/>
          </a:xfrm>
          <a:prstGeom prst="rect">
            <a:avLst/>
          </a:prstGeom>
        </p:spPr>
      </p:pic>
    </p:spTree>
    <p:extLst>
      <p:ext uri="{BB962C8B-B14F-4D97-AF65-F5344CB8AC3E}">
        <p14:creationId xmlns:p14="http://schemas.microsoft.com/office/powerpoint/2010/main" val="21410185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Autofit/>
          </a:bodyPr>
          <a:lstStyle/>
          <a:p>
            <a:r>
              <a:rPr lang="nl-NL" sz="3500" dirty="0" smtClean="0">
                <a:latin typeface="Arial Black" panose="020B0A04020102020204" pitchFamily="34" charset="0"/>
              </a:rPr>
              <a:t>Uitdagingen werven deelnemers  onzekere roosters</a:t>
            </a:r>
            <a:endParaRPr lang="nl-NL" sz="3500" dirty="0"/>
          </a:p>
        </p:txBody>
      </p:sp>
      <p:sp>
        <p:nvSpPr>
          <p:cNvPr id="3" name="Tijdelijke aanduiding voor inhoud 2"/>
          <p:cNvSpPr>
            <a:spLocks noGrp="1"/>
          </p:cNvSpPr>
          <p:nvPr>
            <p:ph idx="1"/>
          </p:nvPr>
        </p:nvSpPr>
        <p:spPr>
          <a:xfrm>
            <a:off x="457200" y="1772816"/>
            <a:ext cx="8229600" cy="4353347"/>
          </a:xfrm>
        </p:spPr>
        <p:txBody>
          <a:bodyPr>
            <a:noAutofit/>
          </a:bodyPr>
          <a:lstStyle/>
          <a:p>
            <a:pPr marL="0" indent="0">
              <a:buNone/>
            </a:pPr>
            <a:r>
              <a:rPr lang="nl-NL" sz="2200" b="1" dirty="0" smtClean="0">
                <a:cs typeface="Arial" panose="020B0604020202020204" pitchFamily="34" charset="0"/>
              </a:rPr>
              <a:t>Postbezorger Ferry </a:t>
            </a:r>
            <a:r>
              <a:rPr lang="nl-NL" sz="2200" dirty="0" smtClean="0">
                <a:cs typeface="Arial" panose="020B0604020202020204" pitchFamily="34" charset="0"/>
              </a:rPr>
              <a:t>(44): “</a:t>
            </a:r>
            <a:r>
              <a:rPr lang="nl-NL" sz="2200" i="1" dirty="0" smtClean="0">
                <a:cs typeface="Arial" panose="020B0604020202020204" pitchFamily="34" charset="0"/>
              </a:rPr>
              <a:t>Net al twee weken geleden dat ik gebeld wordt van joh kan je dan en dan een extra dienst draaien en ik zeg woensdag kan ik wel een extra wijk lopen maar vrijdag niet en ik kijk vrijdag op mijn rooster en er staat gewoon een extra wijk bij. En dat gebeurt regelmatig</a:t>
            </a:r>
            <a:r>
              <a:rPr lang="nl-NL" sz="2200" dirty="0" smtClean="0">
                <a:cs typeface="Arial" panose="020B0604020202020204" pitchFamily="34" charset="0"/>
              </a:rPr>
              <a:t>”.</a:t>
            </a:r>
            <a:endParaRPr lang="nl-NL" sz="2200" dirty="0">
              <a:cs typeface="Arial" panose="020B0604020202020204" pitchFamily="34" charset="0"/>
            </a:endParaRPr>
          </a:p>
          <a:p>
            <a:pPr marL="0" indent="0">
              <a:buNone/>
            </a:pPr>
            <a:r>
              <a:rPr lang="nl-NL" sz="2200" b="1" dirty="0" smtClean="0">
                <a:cs typeface="Arial" panose="020B0604020202020204" pitchFamily="34" charset="0"/>
              </a:rPr>
              <a:t>Strandtent barman Evert </a:t>
            </a:r>
            <a:r>
              <a:rPr lang="nl-NL" sz="2200" dirty="0" smtClean="0">
                <a:cs typeface="Arial" panose="020B0604020202020204" pitchFamily="34" charset="0"/>
              </a:rPr>
              <a:t>(28): “</a:t>
            </a:r>
            <a:r>
              <a:rPr lang="nl-NL" sz="2200" i="1" dirty="0" smtClean="0">
                <a:cs typeface="Arial" panose="020B0604020202020204" pitchFamily="34" charset="0"/>
              </a:rPr>
              <a:t>Dan probeer je in de winter ook wel andere horecazaken te vinden waar je dan nog bij kan klussen </a:t>
            </a:r>
            <a:r>
              <a:rPr lang="nl-NL" sz="2200" i="1" dirty="0" err="1" smtClean="0">
                <a:cs typeface="Arial" panose="020B0604020202020204" pitchFamily="34" charset="0"/>
              </a:rPr>
              <a:t>enzo</a:t>
            </a:r>
            <a:r>
              <a:rPr lang="nl-NL" sz="2200" i="1" dirty="0" smtClean="0">
                <a:cs typeface="Arial" panose="020B0604020202020204" pitchFamily="34" charset="0"/>
              </a:rPr>
              <a:t> maar het is natuurlijk lastig want je werkgever vraagt wel van je dat je zeven dagen per week beschikbaar staat. Om tien uur ‘s avonds hoor ik vaak pas of ik de volgende dag moet werken of niet. Dus dat wat betreft is het eigenlijk niet te doen om er iets anders naast te vinden”.</a:t>
            </a:r>
            <a:endParaRPr lang="nl-NL" sz="2200" i="1" dirty="0">
              <a:cs typeface="Arial" panose="020B0604020202020204" pitchFamily="34" charset="0"/>
            </a:endParaRPr>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024" y="5841923"/>
            <a:ext cx="4104456" cy="949258"/>
          </a:xfrm>
          <a:prstGeom prst="rect">
            <a:avLst/>
          </a:prstGeom>
        </p:spPr>
      </p:pic>
    </p:spTree>
    <p:extLst>
      <p:ext uri="{BB962C8B-B14F-4D97-AF65-F5344CB8AC3E}">
        <p14:creationId xmlns:p14="http://schemas.microsoft.com/office/powerpoint/2010/main" val="30679595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latin typeface="Arial Black" panose="020B0A04020102020204" pitchFamily="34" charset="0"/>
              </a:rPr>
              <a:t>Beleving van precair werk  (positief) </a:t>
            </a:r>
            <a:endParaRPr lang="nl-NL" dirty="0">
              <a:latin typeface="Arial Black" panose="020B0A04020102020204" pitchFamily="34" charset="0"/>
            </a:endParaRPr>
          </a:p>
        </p:txBody>
      </p:sp>
      <p:sp>
        <p:nvSpPr>
          <p:cNvPr id="3" name="Tijdelijke aanduiding voor inhoud 2"/>
          <p:cNvSpPr>
            <a:spLocks noGrp="1"/>
          </p:cNvSpPr>
          <p:nvPr>
            <p:ph idx="1"/>
          </p:nvPr>
        </p:nvSpPr>
        <p:spPr>
          <a:xfrm>
            <a:off x="457200" y="1844824"/>
            <a:ext cx="8229600" cy="4281339"/>
          </a:xfrm>
        </p:spPr>
        <p:txBody>
          <a:bodyPr>
            <a:normAutofit/>
          </a:bodyPr>
          <a:lstStyle/>
          <a:p>
            <a:pPr marL="0" indent="0">
              <a:buNone/>
            </a:pPr>
            <a:r>
              <a:rPr lang="nl-NL" sz="2400" dirty="0" smtClean="0">
                <a:cs typeface="Arial" panose="020B0604020202020204" pitchFamily="34" charset="0"/>
              </a:rPr>
              <a:t>Positieve aspecten van het werk die vaak worden genoemd zijn de omgang met collega’s en het werk zelf</a:t>
            </a:r>
          </a:p>
          <a:p>
            <a:pPr marL="0" indent="0">
              <a:buNone/>
            </a:pPr>
            <a:endParaRPr lang="nl-NL" sz="2400" dirty="0" smtClean="0">
              <a:cs typeface="Arial" panose="020B0604020202020204" pitchFamily="34" charset="0"/>
            </a:endParaRPr>
          </a:p>
          <a:p>
            <a:pPr marL="0" indent="0">
              <a:buNone/>
            </a:pPr>
            <a:r>
              <a:rPr lang="nl-NL" sz="2400" dirty="0" smtClean="0">
                <a:cs typeface="Arial" panose="020B0604020202020204" pitchFamily="34" charset="0"/>
              </a:rPr>
              <a:t>Schoonmaker </a:t>
            </a:r>
            <a:r>
              <a:rPr lang="nl-NL" sz="2400" dirty="0" err="1" smtClean="0">
                <a:cs typeface="Arial" panose="020B0604020202020204" pitchFamily="34" charset="0"/>
              </a:rPr>
              <a:t>Aysen</a:t>
            </a:r>
            <a:r>
              <a:rPr lang="nl-NL" sz="2400" dirty="0" smtClean="0">
                <a:cs typeface="Arial" panose="020B0604020202020204" pitchFamily="34" charset="0"/>
              </a:rPr>
              <a:t> (31): “</a:t>
            </a:r>
            <a:r>
              <a:rPr lang="nl-NL" sz="2400" i="1" dirty="0" smtClean="0">
                <a:cs typeface="Arial" panose="020B0604020202020204" pitchFamily="34" charset="0"/>
              </a:rPr>
              <a:t>Het is onderling heel gezellig </a:t>
            </a:r>
            <a:r>
              <a:rPr lang="nl-NL" sz="2400" i="1" dirty="0" err="1" smtClean="0">
                <a:cs typeface="Arial" panose="020B0604020202020204" pitchFamily="34" charset="0"/>
              </a:rPr>
              <a:t>enzo</a:t>
            </a:r>
            <a:r>
              <a:rPr lang="nl-NL" sz="2400" i="1" dirty="0" smtClean="0">
                <a:cs typeface="Arial" panose="020B0604020202020204" pitchFamily="34" charset="0"/>
              </a:rPr>
              <a:t>”.</a:t>
            </a:r>
          </a:p>
          <a:p>
            <a:pPr marL="0" indent="0">
              <a:buNone/>
            </a:pPr>
            <a:endParaRPr lang="nl-NL" sz="2400" i="1" dirty="0" smtClean="0">
              <a:cs typeface="Arial" panose="020B0604020202020204" pitchFamily="34" charset="0"/>
            </a:endParaRPr>
          </a:p>
          <a:p>
            <a:pPr marL="0" indent="0">
              <a:buNone/>
            </a:pPr>
            <a:r>
              <a:rPr lang="nl-NL" sz="2400" dirty="0" smtClean="0">
                <a:cs typeface="Arial" panose="020B0604020202020204" pitchFamily="34" charset="0"/>
              </a:rPr>
              <a:t>Postbezorger Ferry (44): </a:t>
            </a:r>
            <a:r>
              <a:rPr lang="nl-NL" sz="2400" i="1" dirty="0" smtClean="0">
                <a:cs typeface="Arial" panose="020B0604020202020204" pitchFamily="34" charset="0"/>
              </a:rPr>
              <a:t>“Het buitenwerken is voor mij vooral lekker. Om meerdere redenen. Binnen wordt ik gewoon letterlijk gek</a:t>
            </a:r>
            <a:r>
              <a:rPr lang="nl-NL" sz="2200" i="1" dirty="0" smtClean="0">
                <a:cs typeface="Arial" panose="020B0604020202020204" pitchFamily="34" charset="0"/>
              </a:rPr>
              <a:t>”.</a:t>
            </a:r>
            <a:endParaRPr lang="nl-NL" sz="2200" i="1" dirty="0">
              <a:cs typeface="Arial" panose="020B0604020202020204" pitchFamily="34" charset="0"/>
            </a:endParaRPr>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024" y="5651534"/>
            <a:ext cx="4104456" cy="949258"/>
          </a:xfrm>
          <a:prstGeom prst="rect">
            <a:avLst/>
          </a:prstGeom>
        </p:spPr>
      </p:pic>
    </p:spTree>
    <p:extLst>
      <p:ext uri="{BB962C8B-B14F-4D97-AF65-F5344CB8AC3E}">
        <p14:creationId xmlns:p14="http://schemas.microsoft.com/office/powerpoint/2010/main" val="31894916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latin typeface="Arial Black" panose="020B0A04020102020204" pitchFamily="34" charset="0"/>
              </a:rPr>
              <a:t>Beleving van precair werk  (negatief) </a:t>
            </a:r>
            <a:endParaRPr lang="nl-NL" dirty="0">
              <a:latin typeface="Arial Black" panose="020B0A04020102020204" pitchFamily="34" charset="0"/>
            </a:endParaRPr>
          </a:p>
        </p:txBody>
      </p:sp>
      <p:sp>
        <p:nvSpPr>
          <p:cNvPr id="3" name="Tijdelijke aanduiding voor inhoud 2"/>
          <p:cNvSpPr>
            <a:spLocks noGrp="1"/>
          </p:cNvSpPr>
          <p:nvPr>
            <p:ph idx="1"/>
          </p:nvPr>
        </p:nvSpPr>
        <p:spPr/>
        <p:txBody>
          <a:bodyPr>
            <a:normAutofit/>
          </a:bodyPr>
          <a:lstStyle/>
          <a:p>
            <a:pPr marL="0" indent="0">
              <a:buNone/>
            </a:pPr>
            <a:r>
              <a:rPr lang="nl-NL" sz="2400" dirty="0" smtClean="0">
                <a:cs typeface="Arial" panose="020B0604020202020204" pitchFamily="34" charset="0"/>
              </a:rPr>
              <a:t>Bij vragen naar de beleving van het werk kwamen negatieve aspecten vaak als eerst naar voren. Vooral financiële </a:t>
            </a:r>
            <a:r>
              <a:rPr lang="nl-NL" sz="2400" dirty="0" err="1" smtClean="0">
                <a:cs typeface="Arial" panose="020B0604020202020204" pitchFamily="34" charset="0"/>
              </a:rPr>
              <a:t>precariteit</a:t>
            </a:r>
            <a:r>
              <a:rPr lang="nl-NL" sz="2400" dirty="0" smtClean="0">
                <a:cs typeface="Arial" panose="020B0604020202020204" pitchFamily="34" charset="0"/>
              </a:rPr>
              <a:t> en werkdruk werden in dit kader vaak genoemd. </a:t>
            </a:r>
          </a:p>
          <a:p>
            <a:r>
              <a:rPr lang="nl-NL" sz="2400" dirty="0" smtClean="0">
                <a:cs typeface="Arial" panose="020B0604020202020204" pitchFamily="34" charset="0"/>
              </a:rPr>
              <a:t>Bij financiële </a:t>
            </a:r>
            <a:r>
              <a:rPr lang="nl-NL" sz="2400" dirty="0" err="1" smtClean="0">
                <a:cs typeface="Arial" panose="020B0604020202020204" pitchFamily="34" charset="0"/>
              </a:rPr>
              <a:t>precariteit</a:t>
            </a:r>
            <a:r>
              <a:rPr lang="nl-NL" sz="2400" dirty="0" smtClean="0">
                <a:cs typeface="Arial" panose="020B0604020202020204" pitchFamily="34" charset="0"/>
              </a:rPr>
              <a:t> lijkt het probleem niet per se in het uurloon te zitten maar in de onmogelijkheid om voldoende werkuren te kunnen maken en onzekerheid over het aantal uren dat men kan maken.</a:t>
            </a:r>
            <a:endParaRPr lang="nl-NL" sz="2400" dirty="0">
              <a:cs typeface="Arial" panose="020B0604020202020204" pitchFamily="34" charset="0"/>
            </a:endParaRPr>
          </a:p>
          <a:p>
            <a:r>
              <a:rPr lang="nl-NL" sz="2400" dirty="0" smtClean="0">
                <a:cs typeface="Arial" panose="020B0604020202020204" pitchFamily="34" charset="0"/>
              </a:rPr>
              <a:t>Wat betreft werkdruk gaat het in de meeste gevallen om te veel moeten doen in een te kort tijdsbestek en specifiek in de horeca om een gebrek aan/ onvoldoende pauzes</a:t>
            </a:r>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024" y="5651534"/>
            <a:ext cx="4104456" cy="949258"/>
          </a:xfrm>
          <a:prstGeom prst="rect">
            <a:avLst/>
          </a:prstGeom>
        </p:spPr>
      </p:pic>
    </p:spTree>
    <p:extLst>
      <p:ext uri="{BB962C8B-B14F-4D97-AF65-F5344CB8AC3E}">
        <p14:creationId xmlns:p14="http://schemas.microsoft.com/office/powerpoint/2010/main" val="33332169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latin typeface="Arial Black" panose="020B0A04020102020204" pitchFamily="34" charset="0"/>
              </a:rPr>
              <a:t>Financiële </a:t>
            </a:r>
            <a:r>
              <a:rPr lang="nl-NL" dirty="0" err="1" smtClean="0">
                <a:latin typeface="Arial Black" panose="020B0A04020102020204" pitchFamily="34" charset="0"/>
              </a:rPr>
              <a:t>precariteit</a:t>
            </a:r>
            <a:r>
              <a:rPr lang="nl-NL" dirty="0" smtClean="0">
                <a:latin typeface="Arial Black" panose="020B0A04020102020204" pitchFamily="34" charset="0"/>
              </a:rPr>
              <a:t> (post)</a:t>
            </a:r>
            <a:endParaRPr lang="nl-NL" dirty="0">
              <a:latin typeface="Arial Black" panose="020B0A04020102020204" pitchFamily="34" charset="0"/>
            </a:endParaRPr>
          </a:p>
        </p:txBody>
      </p:sp>
      <p:sp>
        <p:nvSpPr>
          <p:cNvPr id="3" name="Tijdelijke aanduiding voor inhoud 2"/>
          <p:cNvSpPr>
            <a:spLocks noGrp="1"/>
          </p:cNvSpPr>
          <p:nvPr>
            <p:ph idx="1"/>
          </p:nvPr>
        </p:nvSpPr>
        <p:spPr>
          <a:xfrm>
            <a:off x="323528" y="1628800"/>
            <a:ext cx="8363272" cy="4497363"/>
          </a:xfrm>
        </p:spPr>
        <p:txBody>
          <a:bodyPr>
            <a:normAutofit lnSpcReduction="10000"/>
          </a:bodyPr>
          <a:lstStyle/>
          <a:p>
            <a:pPr marL="0" indent="0">
              <a:buNone/>
            </a:pPr>
            <a:r>
              <a:rPr lang="nl-NL" sz="2400" dirty="0" smtClean="0">
                <a:latin typeface="Arial" panose="020B0604020202020204" pitchFamily="34" charset="0"/>
                <a:cs typeface="Arial" panose="020B0604020202020204" pitchFamily="34" charset="0"/>
              </a:rPr>
              <a:t>Postbezorger Piet (56) vertelt dat hij en zijn collega’s een kleine tien euro per uur verdienen. Omdat Piet alleenstaand is en er geen contract met meer uren in zit heeft hij daarom een aanvullende bijstandsuitkering: </a:t>
            </a:r>
          </a:p>
          <a:p>
            <a:pPr marL="0" indent="0">
              <a:buNone/>
            </a:pPr>
            <a:r>
              <a:rPr lang="nl-NL" sz="2400" dirty="0" smtClean="0">
                <a:latin typeface="Arial" panose="020B0604020202020204" pitchFamily="34" charset="0"/>
                <a:cs typeface="Arial" panose="020B0604020202020204" pitchFamily="34" charset="0"/>
              </a:rPr>
              <a:t>“</a:t>
            </a:r>
            <a:r>
              <a:rPr lang="nl-NL" sz="2400" i="1" dirty="0" smtClean="0">
                <a:latin typeface="Arial" panose="020B0604020202020204" pitchFamily="34" charset="0"/>
                <a:cs typeface="Arial" panose="020B0604020202020204" pitchFamily="34" charset="0"/>
              </a:rPr>
              <a:t>Er zijn mensen die het zonder de bijstand doen maar die lopen dan misschien ook 15 uur per week en die redden het. Maar dan zitten ze in de armoede. Dan zijn ze hoe noem je dat, onder de armoedegrens”</a:t>
            </a:r>
          </a:p>
          <a:p>
            <a:pPr marL="0" indent="0">
              <a:buNone/>
            </a:pPr>
            <a:r>
              <a:rPr lang="nl-NL" sz="2400" dirty="0" smtClean="0">
                <a:latin typeface="Arial" panose="020B0604020202020204" pitchFamily="34" charset="0"/>
                <a:cs typeface="Arial" panose="020B0604020202020204" pitchFamily="34" charset="0"/>
              </a:rPr>
              <a:t>Postbezorger Astrid (38) </a:t>
            </a:r>
            <a:r>
              <a:rPr lang="nl-NL" sz="2400" i="1" dirty="0" smtClean="0">
                <a:latin typeface="Arial" panose="020B0604020202020204" pitchFamily="34" charset="0"/>
                <a:cs typeface="Arial" panose="020B0604020202020204" pitchFamily="34" charset="0"/>
              </a:rPr>
              <a:t>“Ik zou het in mijn eentje natuurlijk niet kunnen. Ja ik zou hier niet van rond kunnen komen. Het is dat mijn man fulltime werkt maar anders zou ik inderdaad ook in de bijstand denk ik terecht komen”</a:t>
            </a:r>
          </a:p>
          <a:p>
            <a:pPr marL="0" indent="0">
              <a:buNone/>
            </a:pPr>
            <a:endParaRPr lang="nl-NL" sz="2400" i="1" dirty="0">
              <a:latin typeface="Arial" panose="020B0604020202020204" pitchFamily="34" charset="0"/>
              <a:cs typeface="Arial" panose="020B0604020202020204" pitchFamily="34" charset="0"/>
            </a:endParaRPr>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024" y="5651534"/>
            <a:ext cx="4104456" cy="949258"/>
          </a:xfrm>
          <a:prstGeom prst="rect">
            <a:avLst/>
          </a:prstGeom>
        </p:spPr>
      </p:pic>
    </p:spTree>
    <p:extLst>
      <p:ext uri="{BB962C8B-B14F-4D97-AF65-F5344CB8AC3E}">
        <p14:creationId xmlns:p14="http://schemas.microsoft.com/office/powerpoint/2010/main" val="14531999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latin typeface="Arial Black" panose="020B0A04020102020204" pitchFamily="34" charset="0"/>
              </a:rPr>
              <a:t>Financiële </a:t>
            </a:r>
            <a:r>
              <a:rPr lang="nl-NL" dirty="0" err="1" smtClean="0">
                <a:latin typeface="Arial Black" panose="020B0A04020102020204" pitchFamily="34" charset="0"/>
              </a:rPr>
              <a:t>precariteit</a:t>
            </a:r>
            <a:r>
              <a:rPr lang="nl-NL" dirty="0" smtClean="0">
                <a:latin typeface="Arial Black" panose="020B0A04020102020204" pitchFamily="34" charset="0"/>
              </a:rPr>
              <a:t> (schoonmaak)</a:t>
            </a:r>
            <a:endParaRPr lang="nl-NL" dirty="0"/>
          </a:p>
        </p:txBody>
      </p:sp>
      <p:sp>
        <p:nvSpPr>
          <p:cNvPr id="3" name="Tijdelijke aanduiding voor inhoud 2"/>
          <p:cNvSpPr>
            <a:spLocks noGrp="1"/>
          </p:cNvSpPr>
          <p:nvPr>
            <p:ph idx="1"/>
          </p:nvPr>
        </p:nvSpPr>
        <p:spPr>
          <a:xfrm>
            <a:off x="415636" y="1600200"/>
            <a:ext cx="8271164" cy="4468091"/>
          </a:xfrm>
        </p:spPr>
        <p:txBody>
          <a:bodyPr>
            <a:noAutofit/>
          </a:bodyPr>
          <a:lstStyle/>
          <a:p>
            <a:pPr marL="0" indent="0">
              <a:buNone/>
            </a:pPr>
            <a:r>
              <a:rPr lang="nl-NL" sz="2200" dirty="0" smtClean="0">
                <a:cs typeface="Arial" panose="020B0604020202020204" pitchFamily="34" charset="0"/>
              </a:rPr>
              <a:t>Ook in de schoonmaak zijn er banen waarbij men maar een beperkt aantal uur per week kan werken.  Dit is vooral een probleem wanneer er geen partner met voltijds baan is. </a:t>
            </a:r>
            <a:endParaRPr lang="nl-NL" sz="2200" dirty="0">
              <a:cs typeface="Arial" panose="020B0604020202020204" pitchFamily="34" charset="0"/>
            </a:endParaRPr>
          </a:p>
          <a:p>
            <a:pPr marL="0" indent="0">
              <a:buNone/>
            </a:pPr>
            <a:r>
              <a:rPr lang="nl-NL" sz="2200" dirty="0" smtClean="0">
                <a:cs typeface="Arial" panose="020B0604020202020204" pitchFamily="34" charset="0"/>
              </a:rPr>
              <a:t>Gabriëlla (27) moet wel zelfstandig rondkomen en combineert haar kleine schoonmaakbaan daarom met een andere deeltijd baan en een aanvullende uitkering: “</a:t>
            </a:r>
            <a:r>
              <a:rPr lang="nl-NL" sz="2200" i="1" dirty="0" smtClean="0">
                <a:cs typeface="Arial" panose="020B0604020202020204" pitchFamily="34" charset="0"/>
              </a:rPr>
              <a:t>Ik ben een alleenstaande moeder en ik heb twee werken plus nog een beetje bijstandsuitkering</a:t>
            </a:r>
            <a:r>
              <a:rPr lang="nl-NL" sz="2200" dirty="0" smtClean="0">
                <a:cs typeface="Arial" panose="020B0604020202020204" pitchFamily="34" charset="0"/>
              </a:rPr>
              <a:t>”. </a:t>
            </a:r>
            <a:endParaRPr lang="nl-NL" sz="2200" dirty="0">
              <a:cs typeface="Arial" panose="020B0604020202020204" pitchFamily="34" charset="0"/>
            </a:endParaRPr>
          </a:p>
          <a:p>
            <a:pPr marL="0" indent="0">
              <a:buNone/>
            </a:pPr>
            <a:r>
              <a:rPr lang="nl-NL" sz="2200" dirty="0" smtClean="0">
                <a:cs typeface="Arial" panose="020B0604020202020204" pitchFamily="34" charset="0"/>
              </a:rPr>
              <a:t>Schoonmaakster </a:t>
            </a:r>
            <a:r>
              <a:rPr lang="nl-NL" sz="2200" dirty="0" err="1" smtClean="0">
                <a:cs typeface="Arial" panose="020B0604020202020204" pitchFamily="34" charset="0"/>
              </a:rPr>
              <a:t>Aysen</a:t>
            </a:r>
            <a:r>
              <a:rPr lang="nl-NL" sz="2200" dirty="0" smtClean="0">
                <a:cs typeface="Arial" panose="020B0604020202020204" pitchFamily="34" charset="0"/>
              </a:rPr>
              <a:t> (31) die ook deelneemt aan het groepsinterview vult aan: “</a:t>
            </a:r>
            <a:r>
              <a:rPr lang="nl-NL" sz="2200" i="1" dirty="0" smtClean="0">
                <a:cs typeface="Arial" panose="020B0604020202020204" pitchFamily="34" charset="0"/>
              </a:rPr>
              <a:t>bij schoonmaak is het moeilijk om veel uren te werken, je hebt wel </a:t>
            </a:r>
            <a:r>
              <a:rPr lang="nl-NL" sz="2200" i="1" dirty="0" err="1" smtClean="0">
                <a:cs typeface="Arial" panose="020B0604020202020204" pitchFamily="34" charset="0"/>
              </a:rPr>
              <a:t>sommig</a:t>
            </a:r>
            <a:r>
              <a:rPr lang="nl-NL" sz="2200" i="1" dirty="0" smtClean="0">
                <a:cs typeface="Arial" panose="020B0604020202020204" pitchFamily="34" charset="0"/>
              </a:rPr>
              <a:t> schoonmaakwerk waar dat kan maar bij kantoren kan dat vaak niet</a:t>
            </a:r>
            <a:r>
              <a:rPr lang="nl-NL" sz="2200" dirty="0" smtClean="0">
                <a:cs typeface="Arial" panose="020B0604020202020204" pitchFamily="34" charset="0"/>
              </a:rPr>
              <a:t>”</a:t>
            </a:r>
            <a:endParaRPr lang="nl-NL" sz="2200" dirty="0">
              <a:cs typeface="Arial" panose="020B0604020202020204" pitchFamily="34" charset="0"/>
            </a:endParaRPr>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024" y="5651534"/>
            <a:ext cx="4104456" cy="949258"/>
          </a:xfrm>
          <a:prstGeom prst="rect">
            <a:avLst/>
          </a:prstGeom>
        </p:spPr>
      </p:pic>
    </p:spTree>
    <p:extLst>
      <p:ext uri="{BB962C8B-B14F-4D97-AF65-F5344CB8AC3E}">
        <p14:creationId xmlns:p14="http://schemas.microsoft.com/office/powerpoint/2010/main" val="19062992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latin typeface="Arial Black" panose="020B0A04020102020204" pitchFamily="34" charset="0"/>
              </a:rPr>
              <a:t>Financiële </a:t>
            </a:r>
            <a:r>
              <a:rPr lang="nl-NL" dirty="0" err="1" smtClean="0">
                <a:latin typeface="Arial Black" panose="020B0A04020102020204" pitchFamily="34" charset="0"/>
              </a:rPr>
              <a:t>precariteit</a:t>
            </a:r>
            <a:r>
              <a:rPr lang="nl-NL" dirty="0" smtClean="0">
                <a:latin typeface="Arial Black" panose="020B0A04020102020204" pitchFamily="34" charset="0"/>
              </a:rPr>
              <a:t> (horeca)</a:t>
            </a:r>
            <a:endParaRPr lang="nl-NL" dirty="0"/>
          </a:p>
        </p:txBody>
      </p:sp>
      <p:sp>
        <p:nvSpPr>
          <p:cNvPr id="3" name="Tijdelijke aanduiding voor inhoud 2"/>
          <p:cNvSpPr>
            <a:spLocks noGrp="1"/>
          </p:cNvSpPr>
          <p:nvPr>
            <p:ph idx="1"/>
          </p:nvPr>
        </p:nvSpPr>
        <p:spPr/>
        <p:txBody>
          <a:bodyPr>
            <a:normAutofit/>
          </a:bodyPr>
          <a:lstStyle/>
          <a:p>
            <a:pPr marL="0" indent="0">
              <a:buNone/>
            </a:pPr>
            <a:r>
              <a:rPr lang="nl-NL" sz="2600" dirty="0" smtClean="0">
                <a:cs typeface="Arial" panose="020B0604020202020204" pitchFamily="34" charset="0"/>
              </a:rPr>
              <a:t>Bij de horeca zijn het met name de strandtent medewerkers die aangeven grote moeite te hebben om rond te kunnen komen van hun salaris. Anderen geven aan wel genoeg uren te kunnen maken.</a:t>
            </a:r>
          </a:p>
          <a:p>
            <a:pPr marL="0" indent="0">
              <a:buNone/>
            </a:pPr>
            <a:endParaRPr lang="nl-NL" sz="2600" dirty="0" smtClean="0">
              <a:cs typeface="Arial" panose="020B0604020202020204" pitchFamily="34" charset="0"/>
            </a:endParaRPr>
          </a:p>
          <a:p>
            <a:pPr marL="0" indent="0">
              <a:buNone/>
            </a:pPr>
            <a:r>
              <a:rPr lang="nl-NL" sz="2600" dirty="0" smtClean="0">
                <a:cs typeface="Arial" panose="020B0604020202020204" pitchFamily="34" charset="0"/>
              </a:rPr>
              <a:t>Strandtent barman Evert (28): “</a:t>
            </a:r>
            <a:r>
              <a:rPr lang="nl-NL" sz="2600" i="1" dirty="0" smtClean="0">
                <a:cs typeface="Arial" panose="020B0604020202020204" pitchFamily="34" charset="0"/>
              </a:rPr>
              <a:t>In de zomer kan ik bijvoorbeeld 200 uur per maand werken zeg maar. En dan heb ik wel veel geld. Maar zoals nu dan zit ik soms rustig een week thuis. En dan ja dan heb ik niks om op terug te vallen. Dat is gewoon lastig”. </a:t>
            </a:r>
            <a:endParaRPr lang="nl-NL" sz="2600" i="1" dirty="0">
              <a:cs typeface="Arial" panose="020B0604020202020204" pitchFamily="34" charset="0"/>
            </a:endParaRPr>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024" y="5651534"/>
            <a:ext cx="4104456" cy="949258"/>
          </a:xfrm>
          <a:prstGeom prst="rect">
            <a:avLst/>
          </a:prstGeom>
        </p:spPr>
      </p:pic>
    </p:spTree>
    <p:extLst>
      <p:ext uri="{BB962C8B-B14F-4D97-AF65-F5344CB8AC3E}">
        <p14:creationId xmlns:p14="http://schemas.microsoft.com/office/powerpoint/2010/main" val="96584499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latin typeface="Arial Black" panose="020B0A04020102020204" pitchFamily="34" charset="0"/>
              </a:rPr>
              <a:t>Werkdruk</a:t>
            </a:r>
            <a:endParaRPr lang="nl-NL" dirty="0">
              <a:latin typeface="Arial Black" panose="020B0A04020102020204" pitchFamily="34" charset="0"/>
            </a:endParaRPr>
          </a:p>
        </p:txBody>
      </p:sp>
      <p:sp>
        <p:nvSpPr>
          <p:cNvPr id="3" name="Tijdelijke aanduiding voor inhoud 2"/>
          <p:cNvSpPr>
            <a:spLocks noGrp="1"/>
          </p:cNvSpPr>
          <p:nvPr>
            <p:ph idx="1"/>
          </p:nvPr>
        </p:nvSpPr>
        <p:spPr>
          <a:xfrm>
            <a:off x="755576" y="1600200"/>
            <a:ext cx="7704856" cy="4525963"/>
          </a:xfrm>
        </p:spPr>
        <p:txBody>
          <a:bodyPr>
            <a:normAutofit/>
          </a:bodyPr>
          <a:lstStyle/>
          <a:p>
            <a:pPr marL="0" indent="0">
              <a:buNone/>
            </a:pPr>
            <a:r>
              <a:rPr lang="nl-NL" sz="2400" dirty="0" smtClean="0">
                <a:cs typeface="Arial" panose="020B0604020202020204" pitchFamily="34" charset="0"/>
              </a:rPr>
              <a:t>Schoonmaker Gabriëlla (27): “</a:t>
            </a:r>
            <a:r>
              <a:rPr lang="nl-NL" sz="2400" i="1" dirty="0" smtClean="0">
                <a:cs typeface="Arial" panose="020B0604020202020204" pitchFamily="34" charset="0"/>
              </a:rPr>
              <a:t>Het is extreem hoeveel je moet doen, het is echt rennen, het is letterlijk rennen voor ons</a:t>
            </a:r>
            <a:r>
              <a:rPr lang="nl-NL" sz="2400" dirty="0" smtClean="0">
                <a:cs typeface="Arial" panose="020B0604020202020204" pitchFamily="34" charset="0"/>
              </a:rPr>
              <a:t>”.</a:t>
            </a:r>
          </a:p>
          <a:p>
            <a:pPr marL="0" indent="0">
              <a:buNone/>
            </a:pPr>
            <a:endParaRPr lang="nl-NL" sz="2400" dirty="0">
              <a:cs typeface="Arial" panose="020B0604020202020204" pitchFamily="34" charset="0"/>
            </a:endParaRPr>
          </a:p>
          <a:p>
            <a:pPr marL="0" indent="0">
              <a:buNone/>
            </a:pPr>
            <a:r>
              <a:rPr lang="nl-NL" sz="2400" dirty="0" smtClean="0">
                <a:cs typeface="Arial" panose="020B0604020202020204" pitchFamily="34" charset="0"/>
              </a:rPr>
              <a:t>Wendy (25) die in de bediening van een grote restaurantketen werkt vertelt dat ze hun pauze moeten nemen voordat ze daadwerkelijk aan hun dienst beginnen. Ook als dit een lange dienst van acht uur is: “</a:t>
            </a:r>
            <a:r>
              <a:rPr lang="nl-NL" sz="2400" i="1" dirty="0" smtClean="0">
                <a:cs typeface="Arial" panose="020B0604020202020204" pitchFamily="34" charset="0"/>
              </a:rPr>
              <a:t>tijdens een dienst van acht uur is er soms maar vijf minuten pauze. Je kunt niet eens naar de wc</a:t>
            </a:r>
            <a:r>
              <a:rPr lang="nl-NL" sz="2400" dirty="0" smtClean="0">
                <a:cs typeface="Arial" panose="020B0604020202020204" pitchFamily="34" charset="0"/>
              </a:rPr>
              <a:t>”</a:t>
            </a:r>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024" y="5651534"/>
            <a:ext cx="4104456" cy="949258"/>
          </a:xfrm>
          <a:prstGeom prst="rect">
            <a:avLst/>
          </a:prstGeom>
        </p:spPr>
      </p:pic>
    </p:spTree>
    <p:extLst>
      <p:ext uri="{BB962C8B-B14F-4D97-AF65-F5344CB8AC3E}">
        <p14:creationId xmlns:p14="http://schemas.microsoft.com/office/powerpoint/2010/main" val="7489991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latin typeface="Arial Black" panose="020B0A04020102020204" pitchFamily="34" charset="0"/>
              </a:rPr>
              <a:t>Wegen om positie te verbeteren</a:t>
            </a:r>
            <a:endParaRPr lang="nl-NL" dirty="0">
              <a:latin typeface="Arial Black" panose="020B0A04020102020204" pitchFamily="34" charset="0"/>
            </a:endParaRPr>
          </a:p>
        </p:txBody>
      </p:sp>
      <p:sp>
        <p:nvSpPr>
          <p:cNvPr id="3" name="Tijdelijke aanduiding voor inhoud 2"/>
          <p:cNvSpPr>
            <a:spLocks noGrp="1"/>
          </p:cNvSpPr>
          <p:nvPr>
            <p:ph idx="1"/>
          </p:nvPr>
        </p:nvSpPr>
        <p:spPr/>
        <p:txBody>
          <a:bodyPr>
            <a:normAutofit/>
          </a:bodyPr>
          <a:lstStyle/>
          <a:p>
            <a:r>
              <a:rPr lang="nl-NL" sz="3600" dirty="0" smtClean="0">
                <a:cs typeface="Arial" panose="020B0604020202020204" pitchFamily="34" charset="0"/>
              </a:rPr>
              <a:t>Individuele relatie met werkgever</a:t>
            </a:r>
          </a:p>
          <a:p>
            <a:pPr marL="457200" lvl="1" indent="0">
              <a:buNone/>
            </a:pPr>
            <a:r>
              <a:rPr lang="nl-NL" sz="3600" dirty="0" smtClean="0">
                <a:cs typeface="Arial" panose="020B0604020202020204" pitchFamily="34" charset="0"/>
              </a:rPr>
              <a:t>- Formeel </a:t>
            </a:r>
          </a:p>
          <a:p>
            <a:pPr marL="457200" lvl="1" indent="0">
              <a:buNone/>
            </a:pPr>
            <a:r>
              <a:rPr lang="nl-NL" sz="3600" dirty="0" smtClean="0">
                <a:cs typeface="Arial" panose="020B0604020202020204" pitchFamily="34" charset="0"/>
              </a:rPr>
              <a:t>- Informeel</a:t>
            </a:r>
          </a:p>
          <a:p>
            <a:r>
              <a:rPr lang="nl-NL" sz="3600" dirty="0" smtClean="0">
                <a:cs typeface="Arial" panose="020B0604020202020204" pitchFamily="34" charset="0"/>
              </a:rPr>
              <a:t>Collectieve relatie met werkgever</a:t>
            </a:r>
          </a:p>
          <a:p>
            <a:pPr marL="0" indent="0">
              <a:buNone/>
            </a:pPr>
            <a:r>
              <a:rPr lang="nl-NL" sz="3600" dirty="0">
                <a:cs typeface="Arial" panose="020B0604020202020204" pitchFamily="34" charset="0"/>
              </a:rPr>
              <a:t> </a:t>
            </a:r>
            <a:r>
              <a:rPr lang="nl-NL" sz="3600" dirty="0" smtClean="0">
                <a:cs typeface="Arial" panose="020B0604020202020204" pitchFamily="34" charset="0"/>
              </a:rPr>
              <a:t>   - Formeel (vakbond, OR, MR)</a:t>
            </a:r>
          </a:p>
          <a:p>
            <a:pPr marL="0" indent="0">
              <a:buNone/>
            </a:pPr>
            <a:r>
              <a:rPr lang="nl-NL" sz="3600" dirty="0">
                <a:cs typeface="Arial" panose="020B0604020202020204" pitchFamily="34" charset="0"/>
              </a:rPr>
              <a:t> </a:t>
            </a:r>
            <a:r>
              <a:rPr lang="nl-NL" sz="3600" dirty="0" smtClean="0">
                <a:cs typeface="Arial" panose="020B0604020202020204" pitchFamily="34" charset="0"/>
              </a:rPr>
              <a:t>   - Informeel (samen met collega’s)</a:t>
            </a:r>
            <a:endParaRPr lang="nl-NL" dirty="0"/>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024" y="5651534"/>
            <a:ext cx="4104456" cy="949258"/>
          </a:xfrm>
          <a:prstGeom prst="rect">
            <a:avLst/>
          </a:prstGeom>
        </p:spPr>
      </p:pic>
    </p:spTree>
    <p:extLst>
      <p:ext uri="{BB962C8B-B14F-4D97-AF65-F5344CB8AC3E}">
        <p14:creationId xmlns:p14="http://schemas.microsoft.com/office/powerpoint/2010/main" val="40468547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692696"/>
            <a:ext cx="8507288" cy="1143000"/>
          </a:xfrm>
        </p:spPr>
        <p:txBody>
          <a:bodyPr>
            <a:noAutofit/>
          </a:bodyPr>
          <a:lstStyle/>
          <a:p>
            <a:r>
              <a:rPr lang="nl-NL" sz="3600" dirty="0" smtClean="0">
                <a:latin typeface="Arial Black" panose="020B0A04020102020204" pitchFamily="34" charset="0"/>
              </a:rPr>
              <a:t>Individueel positie verbeteren (formeel): functioneringsgesprek</a:t>
            </a:r>
            <a:endParaRPr lang="nl-NL" sz="3600" dirty="0">
              <a:latin typeface="Arial Black" panose="020B0A04020102020204" pitchFamily="34" charset="0"/>
            </a:endParaRPr>
          </a:p>
        </p:txBody>
      </p:sp>
      <p:sp>
        <p:nvSpPr>
          <p:cNvPr id="3" name="Tijdelijke aanduiding voor inhoud 2"/>
          <p:cNvSpPr>
            <a:spLocks noGrp="1"/>
          </p:cNvSpPr>
          <p:nvPr>
            <p:ph idx="1"/>
          </p:nvPr>
        </p:nvSpPr>
        <p:spPr>
          <a:xfrm>
            <a:off x="457200" y="2204864"/>
            <a:ext cx="8507288" cy="3921299"/>
          </a:xfrm>
        </p:spPr>
        <p:txBody>
          <a:bodyPr>
            <a:normAutofit/>
          </a:bodyPr>
          <a:lstStyle/>
          <a:p>
            <a:pPr marL="0" indent="0">
              <a:buNone/>
            </a:pPr>
            <a:r>
              <a:rPr lang="nl-NL" sz="2400" dirty="0" smtClean="0">
                <a:cs typeface="Arial" panose="020B0604020202020204" pitchFamily="34" charset="0"/>
              </a:rPr>
              <a:t>Behalve Linda die achter de bar van een café annex coffeeshop werkt en op regelmatige basis functioneringsgesprekken met haar werkgever heeft, geven </a:t>
            </a:r>
            <a:r>
              <a:rPr lang="nl-NL" sz="2400" u="sng" dirty="0" smtClean="0">
                <a:cs typeface="Arial" panose="020B0604020202020204" pitchFamily="34" charset="0"/>
              </a:rPr>
              <a:t>alle</a:t>
            </a:r>
            <a:r>
              <a:rPr lang="nl-NL" sz="2400" dirty="0" smtClean="0">
                <a:cs typeface="Arial" panose="020B0604020202020204" pitchFamily="34" charset="0"/>
              </a:rPr>
              <a:t> andere participanten aan op het werk in de regel geen functioneringsgesprekken te hebben. </a:t>
            </a:r>
          </a:p>
          <a:p>
            <a:pPr marL="0" indent="0">
              <a:buNone/>
            </a:pPr>
            <a:r>
              <a:rPr lang="nl-NL" sz="2400" dirty="0" smtClean="0">
                <a:cs typeface="Arial" panose="020B0604020202020204" pitchFamily="34" charset="0"/>
              </a:rPr>
              <a:t>Denise, bediening grote restaurantketen: </a:t>
            </a:r>
            <a:r>
              <a:rPr lang="nl-NL" sz="2400" i="1" dirty="0" smtClean="0">
                <a:cs typeface="Arial" panose="020B0604020202020204" pitchFamily="34" charset="0"/>
              </a:rPr>
              <a:t>“</a:t>
            </a:r>
            <a:r>
              <a:rPr lang="en-US" sz="2400" i="1" dirty="0" smtClean="0">
                <a:cs typeface="Arial" panose="020B0604020202020204" pitchFamily="34" charset="0"/>
              </a:rPr>
              <a:t>I asked my manager about it, if she was at one point going to speak to me about how I’m working and so but she said the only time they are going to speak to you is you’re doing something bad. If they call you than you know you’re in for it”</a:t>
            </a:r>
            <a:endParaRPr lang="nl-NL" sz="2400" i="1" dirty="0">
              <a:cs typeface="Arial" panose="020B0604020202020204" pitchFamily="34" charset="0"/>
            </a:endParaRPr>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0032" y="5714916"/>
            <a:ext cx="4104456" cy="949258"/>
          </a:xfrm>
          <a:prstGeom prst="rect">
            <a:avLst/>
          </a:prstGeom>
        </p:spPr>
      </p:pic>
    </p:spTree>
    <p:extLst>
      <p:ext uri="{BB962C8B-B14F-4D97-AF65-F5344CB8AC3E}">
        <p14:creationId xmlns:p14="http://schemas.microsoft.com/office/powerpoint/2010/main" val="321876698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2002234"/>
          </a:xfrm>
        </p:spPr>
        <p:txBody>
          <a:bodyPr>
            <a:normAutofit/>
          </a:bodyPr>
          <a:lstStyle/>
          <a:p>
            <a:r>
              <a:rPr lang="nl-NL" sz="3800" dirty="0" smtClean="0">
                <a:latin typeface="Arial Black" panose="020B0A04020102020204" pitchFamily="34" charset="0"/>
              </a:rPr>
              <a:t>Individueel positie verbeteren (informeel): dagelijks contact met leidinggevende</a:t>
            </a:r>
            <a:endParaRPr lang="nl-NL" sz="3800" dirty="0">
              <a:latin typeface="Arial Black" panose="020B0A04020102020204" pitchFamily="34" charset="0"/>
            </a:endParaRPr>
          </a:p>
        </p:txBody>
      </p:sp>
      <p:sp>
        <p:nvSpPr>
          <p:cNvPr id="3" name="Tijdelijke aanduiding voor inhoud 2"/>
          <p:cNvSpPr>
            <a:spLocks noGrp="1"/>
          </p:cNvSpPr>
          <p:nvPr>
            <p:ph idx="1"/>
          </p:nvPr>
        </p:nvSpPr>
        <p:spPr>
          <a:xfrm>
            <a:off x="457200" y="2492896"/>
            <a:ext cx="8229600" cy="3633267"/>
          </a:xfrm>
        </p:spPr>
        <p:txBody>
          <a:bodyPr>
            <a:normAutofit/>
          </a:bodyPr>
          <a:lstStyle/>
          <a:p>
            <a:r>
              <a:rPr lang="nl-NL" sz="2400" dirty="0" smtClean="0">
                <a:cs typeface="Arial" panose="020B0604020202020204" pitchFamily="34" charset="0"/>
              </a:rPr>
              <a:t>Directe leidinggevende is vaak enige aanspreekpunt in dagelijkse werkpraktijk precair werkende</a:t>
            </a:r>
          </a:p>
          <a:p>
            <a:r>
              <a:rPr lang="nl-NL" sz="2400" dirty="0" smtClean="0">
                <a:cs typeface="Arial" panose="020B0604020202020204" pitchFamily="34" charset="0"/>
              </a:rPr>
              <a:t>Deze directe leidinggevende is slechts één van de managementlagen en heeft zelf vaak te weinig invloed/ beslissingsbevoegdheid om precair werkenden te kunnen helpen hun positie te verbeteren (bv wat betreft pauzes, uren, vaste aanstelling)</a:t>
            </a:r>
          </a:p>
          <a:p>
            <a:pPr marL="0" indent="0">
              <a:buNone/>
            </a:pPr>
            <a:endParaRPr lang="nl-NL" sz="2400" dirty="0" smtClean="0">
              <a:latin typeface="Arial" panose="020B0604020202020204" pitchFamily="34" charset="0"/>
              <a:cs typeface="Arial" panose="020B0604020202020204" pitchFamily="34" charset="0"/>
            </a:endParaRPr>
          </a:p>
          <a:p>
            <a:endParaRPr lang="nl-NL" dirty="0"/>
          </a:p>
          <a:p>
            <a:endParaRPr lang="nl-NL" dirty="0" smtClean="0"/>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024" y="5651534"/>
            <a:ext cx="4104456" cy="949258"/>
          </a:xfrm>
          <a:prstGeom prst="rect">
            <a:avLst/>
          </a:prstGeom>
        </p:spPr>
      </p:pic>
    </p:spTree>
    <p:extLst>
      <p:ext uri="{BB962C8B-B14F-4D97-AF65-F5344CB8AC3E}">
        <p14:creationId xmlns:p14="http://schemas.microsoft.com/office/powerpoint/2010/main" val="400715416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51520" y="262775"/>
            <a:ext cx="8229600" cy="1642194"/>
          </a:xfrm>
        </p:spPr>
        <p:txBody>
          <a:bodyPr>
            <a:noAutofit/>
          </a:bodyPr>
          <a:lstStyle/>
          <a:p>
            <a:r>
              <a:rPr lang="nl-NL" sz="3700" dirty="0" smtClean="0">
                <a:latin typeface="Arial Black" panose="020B0A04020102020204" pitchFamily="34" charset="0"/>
              </a:rPr>
              <a:t>Obstakels effectueren rechten en individueel verbeteren positie van het werk</a:t>
            </a:r>
            <a:endParaRPr lang="nl-NL" sz="3700" dirty="0">
              <a:latin typeface="Arial Black" panose="020B0A04020102020204" pitchFamily="34" charset="0"/>
            </a:endParaRPr>
          </a:p>
        </p:txBody>
      </p:sp>
      <p:sp>
        <p:nvSpPr>
          <p:cNvPr id="3" name="Tijdelijke aanduiding voor inhoud 2"/>
          <p:cNvSpPr>
            <a:spLocks noGrp="1"/>
          </p:cNvSpPr>
          <p:nvPr>
            <p:ph idx="1"/>
          </p:nvPr>
        </p:nvSpPr>
        <p:spPr>
          <a:xfrm>
            <a:off x="457200" y="1904969"/>
            <a:ext cx="8229600" cy="4392487"/>
          </a:xfrm>
        </p:spPr>
        <p:txBody>
          <a:bodyPr>
            <a:normAutofit/>
          </a:bodyPr>
          <a:lstStyle/>
          <a:p>
            <a:r>
              <a:rPr lang="nl-NL" sz="2500" dirty="0" smtClean="0">
                <a:cs typeface="Arial" panose="020B0604020202020204" pitchFamily="34" charset="0"/>
              </a:rPr>
              <a:t>De meeste precair werkenden ervaren drempels om problemen aan te kaarten of voor zichzelf en hun rechten op te komen</a:t>
            </a:r>
          </a:p>
          <a:p>
            <a:r>
              <a:rPr lang="nl-NL" sz="2500" dirty="0" smtClean="0">
                <a:cs typeface="Arial" panose="020B0604020202020204" pitchFamily="34" charset="0"/>
              </a:rPr>
              <a:t>Formele arbeidsrechten vastgesteld in de wet of cao worden in de dagelijkse werkprakrijk hierdoor niet altijd opgeëist </a:t>
            </a:r>
          </a:p>
          <a:p>
            <a:r>
              <a:rPr lang="nl-NL" sz="2500" dirty="0" smtClean="0">
                <a:cs typeface="Arial" panose="020B0604020202020204" pitchFamily="34" charset="0"/>
              </a:rPr>
              <a:t>Deze directe leidinggevende is slechts één van de managementlagen en heeft zelf vaak te weinig invloed/ beslissingsbevoegdheid om precair werkenden te kunnen helpen hun positie te verbeteren</a:t>
            </a:r>
          </a:p>
          <a:p>
            <a:pPr marL="0" indent="0">
              <a:buNone/>
            </a:pPr>
            <a:endParaRPr lang="nl-NL" sz="2500" dirty="0"/>
          </a:p>
          <a:p>
            <a:endParaRPr lang="nl-NL" sz="2500" dirty="0" smtClean="0"/>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93704" y="5870395"/>
            <a:ext cx="3693096" cy="854121"/>
          </a:xfrm>
          <a:prstGeom prst="rect">
            <a:avLst/>
          </a:prstGeom>
        </p:spPr>
      </p:pic>
    </p:spTree>
    <p:extLst>
      <p:ext uri="{BB962C8B-B14F-4D97-AF65-F5344CB8AC3E}">
        <p14:creationId xmlns:p14="http://schemas.microsoft.com/office/powerpoint/2010/main" val="59313612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642194"/>
          </a:xfrm>
        </p:spPr>
        <p:txBody>
          <a:bodyPr>
            <a:normAutofit/>
          </a:bodyPr>
          <a:lstStyle/>
          <a:p>
            <a:r>
              <a:rPr lang="nl-NL" dirty="0" smtClean="0">
                <a:latin typeface="Arial Black" panose="020B0A04020102020204" pitchFamily="34" charset="0"/>
              </a:rPr>
              <a:t>“Voor jou tien anderen”</a:t>
            </a:r>
            <a:endParaRPr lang="nl-NL" dirty="0">
              <a:latin typeface="Arial Black" panose="020B0A04020102020204" pitchFamily="34" charset="0"/>
            </a:endParaRPr>
          </a:p>
        </p:txBody>
      </p:sp>
      <p:sp>
        <p:nvSpPr>
          <p:cNvPr id="3" name="Tijdelijke aanduiding voor inhoud 2"/>
          <p:cNvSpPr>
            <a:spLocks noGrp="1"/>
          </p:cNvSpPr>
          <p:nvPr>
            <p:ph idx="1"/>
          </p:nvPr>
        </p:nvSpPr>
        <p:spPr>
          <a:xfrm>
            <a:off x="457200" y="1916832"/>
            <a:ext cx="8229600" cy="4392487"/>
          </a:xfrm>
        </p:spPr>
        <p:txBody>
          <a:bodyPr>
            <a:normAutofit fontScale="77500" lnSpcReduction="20000"/>
          </a:bodyPr>
          <a:lstStyle/>
          <a:p>
            <a:pPr marL="0" indent="0">
              <a:lnSpc>
                <a:spcPct val="120000"/>
              </a:lnSpc>
              <a:buNone/>
            </a:pPr>
            <a:r>
              <a:rPr lang="nl-NL" sz="2800" dirty="0">
                <a:cs typeface="Arial" panose="020B0604020202020204" pitchFamily="34" charset="0"/>
              </a:rPr>
              <a:t>Wendy (bediening restaurantketen) vertelt over een ervaring met een voormalig werkgever in een café waar zij in de keuken werkte: “</a:t>
            </a:r>
            <a:r>
              <a:rPr lang="nl-NL" sz="2800" i="1" dirty="0">
                <a:cs typeface="Arial" panose="020B0604020202020204" pitchFamily="34" charset="0"/>
              </a:rPr>
              <a:t>ik had het gevoel dat ze me continu in de stront duwde maar wat kon ik zeggen? Ik had het geld echt nodig</a:t>
            </a:r>
            <a:r>
              <a:rPr lang="nl-NL" sz="2800" dirty="0">
                <a:cs typeface="Arial" panose="020B0604020202020204" pitchFamily="34" charset="0"/>
              </a:rPr>
              <a:t>”.</a:t>
            </a:r>
          </a:p>
          <a:p>
            <a:pPr marL="0" indent="0">
              <a:lnSpc>
                <a:spcPct val="120000"/>
              </a:lnSpc>
              <a:buNone/>
            </a:pPr>
            <a:endParaRPr lang="nl-NL" sz="2800" dirty="0" smtClean="0">
              <a:cs typeface="Arial" panose="020B0604020202020204" pitchFamily="34" charset="0"/>
            </a:endParaRPr>
          </a:p>
          <a:p>
            <a:pPr marL="0" indent="0">
              <a:lnSpc>
                <a:spcPct val="120000"/>
              </a:lnSpc>
              <a:buNone/>
            </a:pPr>
            <a:r>
              <a:rPr lang="nl-NL" sz="2800" dirty="0" smtClean="0">
                <a:cs typeface="Arial" panose="020B0604020202020204" pitchFamily="34" charset="0"/>
              </a:rPr>
              <a:t>Schoonmaker </a:t>
            </a:r>
            <a:r>
              <a:rPr lang="nl-NL" sz="2800" dirty="0" err="1">
                <a:cs typeface="Arial" panose="020B0604020202020204" pitchFamily="34" charset="0"/>
              </a:rPr>
              <a:t>Ilhame</a:t>
            </a:r>
            <a:r>
              <a:rPr lang="nl-NL" sz="2800" dirty="0">
                <a:cs typeface="Arial" panose="020B0604020202020204" pitchFamily="34" charset="0"/>
              </a:rPr>
              <a:t> is letterlijk met ontslag bedreigd toen ze haar leidinggevende ergens op aansprak. </a:t>
            </a:r>
            <a:r>
              <a:rPr lang="nl-NL" sz="2800" dirty="0" err="1">
                <a:cs typeface="Arial" panose="020B0604020202020204" pitchFamily="34" charset="0"/>
              </a:rPr>
              <a:t>Ilhame</a:t>
            </a:r>
            <a:r>
              <a:rPr lang="nl-NL" sz="2800" dirty="0">
                <a:cs typeface="Arial" panose="020B0604020202020204" pitchFamily="34" charset="0"/>
              </a:rPr>
              <a:t> vertelt dat ze een keer protesteerde toen ze hoorde dat ze ineens op een andere etage van haar kantoorpand moest gaan werken. </a:t>
            </a:r>
            <a:r>
              <a:rPr lang="nl-NL" sz="2800" dirty="0" err="1">
                <a:cs typeface="Arial" panose="020B0604020202020204" pitchFamily="34" charset="0"/>
              </a:rPr>
              <a:t>Ilhame</a:t>
            </a:r>
            <a:r>
              <a:rPr lang="nl-NL" sz="2800" dirty="0">
                <a:cs typeface="Arial" panose="020B0604020202020204" pitchFamily="34" charset="0"/>
              </a:rPr>
              <a:t>: “</a:t>
            </a:r>
            <a:r>
              <a:rPr lang="nl-NL" sz="2800" i="1" dirty="0">
                <a:cs typeface="Arial" panose="020B0604020202020204" pitchFamily="34" charset="0"/>
              </a:rPr>
              <a:t>En ik wou net nog wat gaan zeggen toen zei hij als je er wat op te zeggen hebt de deur is daar. Dus ik mag niets meer zeggen, ik moet mijn mond houden</a:t>
            </a:r>
            <a:r>
              <a:rPr lang="nl-NL" sz="2800" dirty="0">
                <a:cs typeface="Arial" panose="020B0604020202020204" pitchFamily="34" charset="0"/>
              </a:rPr>
              <a:t>”. </a:t>
            </a:r>
            <a:endParaRPr lang="nl-NL" sz="2800" dirty="0" smtClean="0">
              <a:cs typeface="Arial" panose="020B0604020202020204" pitchFamily="34" charset="0"/>
            </a:endParaRPr>
          </a:p>
          <a:p>
            <a:endParaRPr lang="nl-NL" dirty="0" smtClean="0"/>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024" y="5834690"/>
            <a:ext cx="4104456" cy="949258"/>
          </a:xfrm>
          <a:prstGeom prst="rect">
            <a:avLst/>
          </a:prstGeom>
        </p:spPr>
      </p:pic>
    </p:spTree>
    <p:extLst>
      <p:ext uri="{BB962C8B-B14F-4D97-AF65-F5344CB8AC3E}">
        <p14:creationId xmlns:p14="http://schemas.microsoft.com/office/powerpoint/2010/main" val="3864786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620688"/>
            <a:ext cx="8229600" cy="1152128"/>
          </a:xfrm>
        </p:spPr>
        <p:txBody>
          <a:bodyPr>
            <a:normAutofit fontScale="90000"/>
          </a:bodyPr>
          <a:lstStyle/>
          <a:p>
            <a:r>
              <a:rPr lang="nl-NL" dirty="0" smtClean="0">
                <a:latin typeface="Arial Black" panose="020B0A04020102020204" pitchFamily="34" charset="0"/>
              </a:rPr>
              <a:t>Individueel positie verbeteren</a:t>
            </a:r>
            <a:r>
              <a:rPr lang="nl-NL" dirty="0" smtClean="0"/>
              <a:t/>
            </a:r>
            <a:br>
              <a:rPr lang="nl-NL" dirty="0" smtClean="0"/>
            </a:br>
            <a:endParaRPr lang="nl-NL" dirty="0">
              <a:latin typeface="Arial Black" panose="020B0A04020102020204" pitchFamily="34" charset="0"/>
            </a:endParaRPr>
          </a:p>
        </p:txBody>
      </p:sp>
      <p:sp>
        <p:nvSpPr>
          <p:cNvPr id="3" name="Tijdelijke aanduiding voor inhoud 2"/>
          <p:cNvSpPr>
            <a:spLocks noGrp="1"/>
          </p:cNvSpPr>
          <p:nvPr>
            <p:ph idx="1"/>
          </p:nvPr>
        </p:nvSpPr>
        <p:spPr>
          <a:xfrm>
            <a:off x="457200" y="1556792"/>
            <a:ext cx="8229600" cy="4569371"/>
          </a:xfrm>
        </p:spPr>
        <p:txBody>
          <a:bodyPr>
            <a:normAutofit lnSpcReduction="10000"/>
          </a:bodyPr>
          <a:lstStyle/>
          <a:p>
            <a:pPr marL="0" indent="0">
              <a:buNone/>
            </a:pPr>
            <a:r>
              <a:rPr lang="nl-NL" sz="2400" b="1" dirty="0" smtClean="0">
                <a:cs typeface="Arial" panose="020B0604020202020204" pitchFamily="34" charset="0"/>
              </a:rPr>
              <a:t>De wegen die men zelfstandig/individueel kan bewandelen om  de positie op het werk in brede zin te verbeteren lijken voor precair werkenden grotendeels geblokkeerd te zijn.</a:t>
            </a:r>
          </a:p>
          <a:p>
            <a:r>
              <a:rPr lang="nl-NL" sz="2400" dirty="0"/>
              <a:t>Lastig om binnen huidige baan op eigen kracht positie te verbeteren</a:t>
            </a:r>
            <a:r>
              <a:rPr lang="nl-NL" sz="2400" dirty="0" smtClean="0"/>
              <a:t>: nauwelijks/geen formele contactmomenten </a:t>
            </a:r>
            <a:r>
              <a:rPr lang="nl-NL" sz="2400" dirty="0"/>
              <a:t>leidinggevenden zonder invloed, angst kan werkenden weerhouden rechten te effectueren</a:t>
            </a:r>
          </a:p>
          <a:p>
            <a:r>
              <a:rPr lang="nl-NL" sz="2400" dirty="0" smtClean="0">
                <a:cs typeface="Arial" panose="020B0604020202020204" pitchFamily="34" charset="0"/>
              </a:rPr>
              <a:t>Duidelijk </a:t>
            </a:r>
            <a:r>
              <a:rPr lang="nl-NL" sz="2400" dirty="0">
                <a:cs typeface="Arial" panose="020B0604020202020204" pitchFamily="34" charset="0"/>
              </a:rPr>
              <a:t>algemeen beeld van de positie die individuele precair werkenden in de dagelijkse praktijk van hun werk hebben. Er is sprake van een asymmetrische machtsrelatie. Zowel formeel als informeel hebben zij een zwakke (</a:t>
            </a:r>
            <a:r>
              <a:rPr lang="nl-NL" sz="2400" dirty="0" err="1">
                <a:cs typeface="Arial" panose="020B0604020202020204" pitchFamily="34" charset="0"/>
              </a:rPr>
              <a:t>onderhandelings</a:t>
            </a:r>
            <a:r>
              <a:rPr lang="nl-NL" sz="2400" dirty="0">
                <a:cs typeface="Arial" panose="020B0604020202020204" pitchFamily="34" charset="0"/>
              </a:rPr>
              <a:t>)positie. </a:t>
            </a:r>
          </a:p>
          <a:p>
            <a:endParaRPr lang="nl-NL" sz="2400" dirty="0" smtClean="0">
              <a:latin typeface="Arial" panose="020B0604020202020204" pitchFamily="34" charset="0"/>
              <a:cs typeface="Arial" panose="020B0604020202020204" pitchFamily="34" charset="0"/>
            </a:endParaRPr>
          </a:p>
          <a:p>
            <a:pPr marL="0" indent="0">
              <a:buNone/>
            </a:pPr>
            <a:endParaRPr lang="nl-NL" sz="2400" dirty="0" smtClean="0">
              <a:latin typeface="Arial" panose="020B0604020202020204" pitchFamily="34" charset="0"/>
              <a:cs typeface="Arial" panose="020B0604020202020204" pitchFamily="34" charset="0"/>
            </a:endParaRPr>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58408" y="5877272"/>
            <a:ext cx="3528392" cy="816029"/>
          </a:xfrm>
          <a:prstGeom prst="rect">
            <a:avLst/>
          </a:prstGeom>
        </p:spPr>
      </p:pic>
    </p:spTree>
    <p:extLst>
      <p:ext uri="{BB962C8B-B14F-4D97-AF65-F5344CB8AC3E}">
        <p14:creationId xmlns:p14="http://schemas.microsoft.com/office/powerpoint/2010/main" val="200523154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Tijdelijke aanduiding voor afbeelding 18"/>
          <p:cNvPicPr>
            <a:picLocks noGrp="1" noChangeAspect="1"/>
          </p:cNvPicPr>
          <p:nvPr>
            <p:ph type="pic" idx="4294967295"/>
          </p:nvPr>
        </p:nvPicPr>
        <p:blipFill>
          <a:blip r:embed="rId2">
            <a:extLst>
              <a:ext uri="{28A0092B-C50C-407E-A947-70E740481C1C}">
                <a14:useLocalDpi xmlns:a14="http://schemas.microsoft.com/office/drawing/2010/main" val="0"/>
              </a:ext>
            </a:extLst>
          </a:blip>
          <a:srcRect t="4690" b="4690"/>
          <a:stretch>
            <a:fillRect/>
          </a:stretch>
        </p:blipFill>
        <p:spPr>
          <a:xfrm>
            <a:off x="611561" y="332656"/>
            <a:ext cx="7416824" cy="5389444"/>
          </a:xfrm>
        </p:spPr>
      </p:pic>
      <p:pic>
        <p:nvPicPr>
          <p:cNvPr id="5" name="Afbeelding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8064" y="5934544"/>
            <a:ext cx="3816424" cy="882643"/>
          </a:xfrm>
          <a:prstGeom prst="rect">
            <a:avLst/>
          </a:prstGeom>
        </p:spPr>
      </p:pic>
    </p:spTree>
    <p:extLst>
      <p:ext uri="{BB962C8B-B14F-4D97-AF65-F5344CB8AC3E}">
        <p14:creationId xmlns:p14="http://schemas.microsoft.com/office/powerpoint/2010/main" val="13239986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642194"/>
          </a:xfrm>
        </p:spPr>
        <p:txBody>
          <a:bodyPr>
            <a:normAutofit/>
          </a:bodyPr>
          <a:lstStyle/>
          <a:p>
            <a:r>
              <a:rPr lang="nl-NL" dirty="0" smtClean="0">
                <a:latin typeface="Arial Black" panose="020B0A04020102020204" pitchFamily="34" charset="0"/>
              </a:rPr>
              <a:t>In collectiviteit positie  verbeteren (informeel)</a:t>
            </a:r>
            <a:endParaRPr lang="nl-NL" dirty="0">
              <a:latin typeface="Arial Black" panose="020B0A04020102020204" pitchFamily="34" charset="0"/>
            </a:endParaRPr>
          </a:p>
        </p:txBody>
      </p:sp>
      <p:sp>
        <p:nvSpPr>
          <p:cNvPr id="3" name="Tijdelijke aanduiding voor inhoud 2"/>
          <p:cNvSpPr>
            <a:spLocks noGrp="1"/>
          </p:cNvSpPr>
          <p:nvPr>
            <p:ph idx="1"/>
          </p:nvPr>
        </p:nvSpPr>
        <p:spPr>
          <a:xfrm>
            <a:off x="457200" y="2132856"/>
            <a:ext cx="8507288" cy="4464495"/>
          </a:xfrm>
        </p:spPr>
        <p:txBody>
          <a:bodyPr>
            <a:noAutofit/>
          </a:bodyPr>
          <a:lstStyle/>
          <a:p>
            <a:pPr marL="0" indent="0">
              <a:buNone/>
            </a:pPr>
            <a:r>
              <a:rPr lang="nl-NL" sz="2000" b="1" dirty="0" smtClean="0">
                <a:cs typeface="Arial" panose="020B0604020202020204" pitchFamily="34" charset="0"/>
              </a:rPr>
              <a:t>Alleen bij postsorteerders was sprake van spontane informele collectieve actie</a:t>
            </a:r>
            <a:endParaRPr lang="nl-NL" sz="2000" b="1" i="1" dirty="0" smtClean="0"/>
          </a:p>
          <a:p>
            <a:pPr marL="0" indent="0">
              <a:buNone/>
            </a:pPr>
            <a:r>
              <a:rPr lang="nl-NL" sz="2000" dirty="0" smtClean="0">
                <a:cs typeface="Arial" panose="020B0604020202020204" pitchFamily="34" charset="0"/>
              </a:rPr>
              <a:t>Post sorteerder Gert: </a:t>
            </a:r>
            <a:r>
              <a:rPr lang="nl-NL" sz="2000" i="1" dirty="0" smtClean="0">
                <a:cs typeface="Arial" panose="020B0604020202020204" pitchFamily="34" charset="0"/>
              </a:rPr>
              <a:t>“Als </a:t>
            </a:r>
            <a:r>
              <a:rPr lang="nl-NL" sz="2000" i="1" dirty="0">
                <a:cs typeface="Arial" panose="020B0604020202020204" pitchFamily="34" charset="0"/>
              </a:rPr>
              <a:t>je die pakketten hebt die worden dan met de hand gesorteerd. En je moet dan zoveel pakketten sorteren binnen zoveel tijdsbestek. En op een gegeven moment, om dat te meten, gingen de leidinggevenden. Ja je gaat het niet geloven maar die gingen achter palen staan met stopwatches. En dan tellen hoeveel pakketten je sorteerde. Op een gegeven moment, toen was er één zo’n sorteerder. Die zei, joh ik pik dit eigenlijk niet. Als je mij wilt controleren nou prima. Maar kom dan gewoon hier staan. Weet je, dan kan je zien wat er gebeurt. Maar je gaat niet achter een paal staan. Nee dat zou dan niet meer gebeuren. In diezelfde hal heb je allemaal loopbruggen aan de bovenkant en toen gingen ze daar zitten. Nou ja, dus afijn toen </a:t>
            </a:r>
            <a:r>
              <a:rPr lang="nl-NL" sz="2000" i="1" dirty="0" smtClean="0">
                <a:cs typeface="Arial" panose="020B0604020202020204" pitchFamily="34" charset="0"/>
              </a:rPr>
              <a:t>hebben we op </a:t>
            </a:r>
            <a:r>
              <a:rPr lang="nl-NL" sz="2000" i="1" dirty="0">
                <a:cs typeface="Arial" panose="020B0604020202020204" pitchFamily="34" charset="0"/>
              </a:rPr>
              <a:t>een gegeven moment de directeur erbij gehaald van kan dit niet anders”. </a:t>
            </a:r>
            <a:endParaRPr lang="nl-NL" sz="2000" dirty="0" smtClean="0">
              <a:cs typeface="Arial" panose="020B0604020202020204" pitchFamily="34" charset="0"/>
            </a:endParaRPr>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0032" y="5908951"/>
            <a:ext cx="4104456" cy="949258"/>
          </a:xfrm>
          <a:prstGeom prst="rect">
            <a:avLst/>
          </a:prstGeom>
        </p:spPr>
      </p:pic>
    </p:spTree>
    <p:extLst>
      <p:ext uri="{BB962C8B-B14F-4D97-AF65-F5344CB8AC3E}">
        <p14:creationId xmlns:p14="http://schemas.microsoft.com/office/powerpoint/2010/main" val="28302699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43524" y="620688"/>
            <a:ext cx="8229600" cy="1152128"/>
          </a:xfrm>
        </p:spPr>
        <p:txBody>
          <a:bodyPr>
            <a:normAutofit fontScale="90000"/>
          </a:bodyPr>
          <a:lstStyle/>
          <a:p>
            <a:r>
              <a:rPr lang="nl-NL" dirty="0" smtClean="0"/>
              <a:t/>
            </a:r>
            <a:br>
              <a:rPr lang="nl-NL" dirty="0" smtClean="0"/>
            </a:br>
            <a:endParaRPr lang="nl-NL" dirty="0">
              <a:latin typeface="Arial Black" panose="020B0A04020102020204" pitchFamily="34" charset="0"/>
            </a:endParaRPr>
          </a:p>
        </p:txBody>
      </p:sp>
      <p:sp>
        <p:nvSpPr>
          <p:cNvPr id="3" name="Tijdelijke aanduiding voor inhoud 2"/>
          <p:cNvSpPr>
            <a:spLocks noGrp="1"/>
          </p:cNvSpPr>
          <p:nvPr>
            <p:ph idx="1"/>
          </p:nvPr>
        </p:nvSpPr>
        <p:spPr>
          <a:xfrm>
            <a:off x="411235" y="2045022"/>
            <a:ext cx="8229600" cy="4137323"/>
          </a:xfrm>
        </p:spPr>
        <p:txBody>
          <a:bodyPr>
            <a:normAutofit/>
          </a:bodyPr>
          <a:lstStyle/>
          <a:p>
            <a:r>
              <a:rPr lang="nl-NL" sz="2800" b="1" dirty="0" smtClean="0">
                <a:cs typeface="Arial" panose="020B0604020202020204" pitchFamily="34" charset="0"/>
              </a:rPr>
              <a:t>Precair werkenden zouden de positie van werk kunnen proberen te verbeteren door </a:t>
            </a:r>
            <a:r>
              <a:rPr lang="nl-NL" sz="2800" b="1" dirty="0">
                <a:cs typeface="Arial" panose="020B0604020202020204" pitchFamily="34" charset="0"/>
              </a:rPr>
              <a:t>zich formeel te </a:t>
            </a:r>
            <a:r>
              <a:rPr lang="nl-NL" sz="2800" b="1" dirty="0" smtClean="0">
                <a:cs typeface="Arial" panose="020B0604020202020204" pitchFamily="34" charset="0"/>
              </a:rPr>
              <a:t>organiseren maar doen dit doorgaans niet</a:t>
            </a:r>
          </a:p>
          <a:p>
            <a:r>
              <a:rPr lang="nl-NL" sz="2800" dirty="0" smtClean="0">
                <a:cs typeface="Arial" panose="020B0604020202020204" pitchFamily="34" charset="0"/>
              </a:rPr>
              <a:t>Geen kennis van/ toegang tot MR of OR</a:t>
            </a:r>
          </a:p>
          <a:p>
            <a:r>
              <a:rPr lang="nl-NL" sz="2800" dirty="0" smtClean="0">
                <a:cs typeface="Arial" panose="020B0604020202020204" pitchFamily="34" charset="0"/>
              </a:rPr>
              <a:t>Vaak geen lid van een vakbond</a:t>
            </a:r>
          </a:p>
          <a:p>
            <a:endParaRPr lang="nl-NL" sz="2800" dirty="0" smtClean="0">
              <a:cs typeface="Arial" panose="020B0604020202020204" pitchFamily="34" charset="0"/>
            </a:endParaRPr>
          </a:p>
          <a:p>
            <a:endParaRPr lang="nl-NL" sz="2800" dirty="0">
              <a:cs typeface="Arial" panose="020B0604020202020204" pitchFamily="34" charset="0"/>
            </a:endParaRPr>
          </a:p>
          <a:p>
            <a:endParaRPr lang="nl-NL" sz="2800" dirty="0" smtClean="0">
              <a:cs typeface="Arial" panose="020B0604020202020204" pitchFamily="34" charset="0"/>
            </a:endParaRPr>
          </a:p>
          <a:p>
            <a:pPr marL="0" indent="0">
              <a:buNone/>
            </a:pPr>
            <a:endParaRPr lang="nl-NL" sz="2800" dirty="0" smtClean="0">
              <a:cs typeface="Arial" panose="020B0604020202020204" pitchFamily="34" charset="0"/>
            </a:endParaRPr>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024" y="5733256"/>
            <a:ext cx="4104456" cy="949258"/>
          </a:xfrm>
          <a:prstGeom prst="rect">
            <a:avLst/>
          </a:prstGeom>
        </p:spPr>
      </p:pic>
      <p:sp>
        <p:nvSpPr>
          <p:cNvPr id="6" name="Titel 1"/>
          <p:cNvSpPr txBox="1">
            <a:spLocks/>
          </p:cNvSpPr>
          <p:nvPr/>
        </p:nvSpPr>
        <p:spPr>
          <a:xfrm>
            <a:off x="457200" y="274638"/>
            <a:ext cx="8229600" cy="1642194"/>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nl-NL" dirty="0" smtClean="0">
                <a:latin typeface="Arial Black" panose="020B0A04020102020204" pitchFamily="34" charset="0"/>
              </a:rPr>
              <a:t>In collectiviteit positie  verbeteren (formeel)</a:t>
            </a:r>
            <a:endParaRPr lang="nl-NL" dirty="0">
              <a:latin typeface="Arial Black" panose="020B0A04020102020204" pitchFamily="34" charset="0"/>
            </a:endParaRPr>
          </a:p>
        </p:txBody>
      </p:sp>
    </p:spTree>
    <p:extLst>
      <p:ext uri="{BB962C8B-B14F-4D97-AF65-F5344CB8AC3E}">
        <p14:creationId xmlns:p14="http://schemas.microsoft.com/office/powerpoint/2010/main" val="317891248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60648"/>
            <a:ext cx="8229600" cy="1944216"/>
          </a:xfrm>
        </p:spPr>
        <p:txBody>
          <a:bodyPr>
            <a:normAutofit fontScale="90000"/>
          </a:bodyPr>
          <a:lstStyle/>
          <a:p>
            <a:r>
              <a:rPr lang="nl-NL" dirty="0" smtClean="0">
                <a:latin typeface="Arial Black" panose="020B0A04020102020204" pitchFamily="34" charset="0"/>
              </a:rPr>
              <a:t>Geen obstakels om collectief (formeel) positie te verbeteren </a:t>
            </a:r>
            <a:endParaRPr lang="nl-NL" dirty="0"/>
          </a:p>
        </p:txBody>
      </p:sp>
      <p:pic>
        <p:nvPicPr>
          <p:cNvPr id="3" name="Afbeelding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03648" y="2132856"/>
            <a:ext cx="6336704" cy="4301796"/>
          </a:xfrm>
          <a:prstGeom prst="rect">
            <a:avLst/>
          </a:prstGeom>
        </p:spPr>
      </p:pic>
    </p:spTree>
    <p:extLst>
      <p:ext uri="{BB962C8B-B14F-4D97-AF65-F5344CB8AC3E}">
        <p14:creationId xmlns:p14="http://schemas.microsoft.com/office/powerpoint/2010/main" val="226114566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67544" y="548680"/>
            <a:ext cx="8229600" cy="1143000"/>
          </a:xfrm>
        </p:spPr>
        <p:txBody>
          <a:bodyPr>
            <a:noAutofit/>
          </a:bodyPr>
          <a:lstStyle/>
          <a:p>
            <a:r>
              <a:rPr lang="nl-NL" sz="3600" dirty="0" smtClean="0">
                <a:latin typeface="Arial Black" panose="020B0A04020102020204" pitchFamily="34" charset="0"/>
              </a:rPr>
              <a:t>Wat staat </a:t>
            </a:r>
            <a:r>
              <a:rPr lang="nl-NL" sz="3600" dirty="0" err="1" smtClean="0">
                <a:latin typeface="Arial Black" panose="020B0A04020102020204" pitchFamily="34" charset="0"/>
              </a:rPr>
              <a:t>vakbondlidmaatschap</a:t>
            </a:r>
            <a:r>
              <a:rPr lang="nl-NL" sz="3600" dirty="0" smtClean="0">
                <a:latin typeface="Arial Black" panose="020B0A04020102020204" pitchFamily="34" charset="0"/>
              </a:rPr>
              <a:t> in de weg?</a:t>
            </a:r>
            <a:endParaRPr lang="nl-NL" sz="3600" dirty="0">
              <a:latin typeface="Arial Black" panose="020B0A04020102020204" pitchFamily="34" charset="0"/>
            </a:endParaRPr>
          </a:p>
        </p:txBody>
      </p:sp>
      <p:sp>
        <p:nvSpPr>
          <p:cNvPr id="3" name="Tijdelijke aanduiding voor inhoud 2"/>
          <p:cNvSpPr>
            <a:spLocks noGrp="1"/>
          </p:cNvSpPr>
          <p:nvPr>
            <p:ph idx="1"/>
          </p:nvPr>
        </p:nvSpPr>
        <p:spPr>
          <a:xfrm>
            <a:off x="457200" y="1844824"/>
            <a:ext cx="8507288" cy="4281339"/>
          </a:xfrm>
        </p:spPr>
        <p:txBody>
          <a:bodyPr>
            <a:normAutofit/>
          </a:bodyPr>
          <a:lstStyle/>
          <a:p>
            <a:r>
              <a:rPr lang="nl-NL" sz="2800" dirty="0" smtClean="0">
                <a:cs typeface="Arial" panose="020B0604020202020204" pitchFamily="34" charset="0"/>
              </a:rPr>
              <a:t>Financiële redenen: niet iedereen kan de contributie betalen en men is ook niet altijd goed geïnformeerd over de hoogte van de contributie</a:t>
            </a:r>
          </a:p>
          <a:p>
            <a:r>
              <a:rPr lang="nl-NL" sz="2800" dirty="0" smtClean="0">
                <a:cs typeface="Arial" panose="020B0604020202020204" pitchFamily="34" charset="0"/>
              </a:rPr>
              <a:t>Zichtbaarheid van de vakbond is niet overal even sterk, dit lijkt in de schoonmaak anders te zijn dan bij de post en horeca</a:t>
            </a:r>
          </a:p>
          <a:p>
            <a:r>
              <a:rPr lang="nl-NL" sz="2800" dirty="0" smtClean="0">
                <a:cs typeface="Arial" panose="020B0604020202020204" pitchFamily="34" charset="0"/>
              </a:rPr>
              <a:t>Bij sommigen zijn er twijfels over of het zin heeft lid van een vakbond te zijn en of dit de contributie wel waard is</a:t>
            </a:r>
          </a:p>
          <a:p>
            <a:endParaRPr lang="nl-NL" sz="2400" dirty="0">
              <a:latin typeface="Arial" panose="020B0604020202020204" pitchFamily="34" charset="0"/>
              <a:cs typeface="Arial" panose="020B0604020202020204" pitchFamily="34" charset="0"/>
            </a:endParaRPr>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024" y="5651534"/>
            <a:ext cx="4104456" cy="949258"/>
          </a:xfrm>
          <a:prstGeom prst="rect">
            <a:avLst/>
          </a:prstGeom>
        </p:spPr>
      </p:pic>
    </p:spTree>
    <p:extLst>
      <p:ext uri="{BB962C8B-B14F-4D97-AF65-F5344CB8AC3E}">
        <p14:creationId xmlns:p14="http://schemas.microsoft.com/office/powerpoint/2010/main" val="55699862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67544" y="548680"/>
            <a:ext cx="8229600" cy="1143000"/>
          </a:xfrm>
        </p:spPr>
        <p:txBody>
          <a:bodyPr>
            <a:noAutofit/>
          </a:bodyPr>
          <a:lstStyle/>
          <a:p>
            <a:r>
              <a:rPr lang="nl-NL" sz="3600" dirty="0" smtClean="0">
                <a:latin typeface="Arial Black" panose="020B0A04020102020204" pitchFamily="34" charset="0"/>
              </a:rPr>
              <a:t>Financiële obstakels vakbondslidmaatschap </a:t>
            </a:r>
            <a:endParaRPr lang="nl-NL" sz="3600" dirty="0">
              <a:latin typeface="Arial Black" panose="020B0A04020102020204" pitchFamily="34" charset="0"/>
            </a:endParaRPr>
          </a:p>
        </p:txBody>
      </p:sp>
      <p:sp>
        <p:nvSpPr>
          <p:cNvPr id="3" name="Tijdelijke aanduiding voor inhoud 2"/>
          <p:cNvSpPr>
            <a:spLocks noGrp="1"/>
          </p:cNvSpPr>
          <p:nvPr>
            <p:ph idx="1"/>
          </p:nvPr>
        </p:nvSpPr>
        <p:spPr>
          <a:xfrm>
            <a:off x="457200" y="2204864"/>
            <a:ext cx="8507288" cy="3921299"/>
          </a:xfrm>
        </p:spPr>
        <p:txBody>
          <a:bodyPr>
            <a:normAutofit/>
          </a:bodyPr>
          <a:lstStyle/>
          <a:p>
            <a:pPr marL="0" indent="0">
              <a:buNone/>
            </a:pPr>
            <a:r>
              <a:rPr lang="nl-NL" dirty="0"/>
              <a:t>Postbezorger Ferry: </a:t>
            </a:r>
            <a:r>
              <a:rPr lang="nl-NL" i="1" dirty="0"/>
              <a:t>“Ik zeg je eerlijk, ik kan het niet eens meer betalen. Ben lid geweest maar…”. </a:t>
            </a:r>
            <a:r>
              <a:rPr lang="nl-NL" dirty="0"/>
              <a:t>Postbezorger Anja valt bij: </a:t>
            </a:r>
            <a:r>
              <a:rPr lang="nl-NL" i="1" dirty="0"/>
              <a:t>“Ja, ik heb al veel kosten hè, ik heb ook nog kinderen. Dat kost ook het een en ander”. </a:t>
            </a:r>
            <a:endParaRPr lang="nl-NL" i="1" dirty="0" smtClean="0"/>
          </a:p>
          <a:p>
            <a:pPr marL="0" indent="0">
              <a:buNone/>
            </a:pPr>
            <a:endParaRPr lang="nl-NL" sz="2400" dirty="0">
              <a:latin typeface="Arial" panose="020B0604020202020204" pitchFamily="34" charset="0"/>
              <a:cs typeface="Arial" panose="020B0604020202020204" pitchFamily="34" charset="0"/>
            </a:endParaRPr>
          </a:p>
        </p:txBody>
      </p:sp>
      <p:pic>
        <p:nvPicPr>
          <p:cNvPr id="4" name="Afbeelding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024" y="5651534"/>
            <a:ext cx="4104456" cy="949258"/>
          </a:xfrm>
          <a:prstGeom prst="rect">
            <a:avLst/>
          </a:prstGeom>
        </p:spPr>
      </p:pic>
    </p:spTree>
    <p:extLst>
      <p:ext uri="{BB962C8B-B14F-4D97-AF65-F5344CB8AC3E}">
        <p14:creationId xmlns:p14="http://schemas.microsoft.com/office/powerpoint/2010/main" val="268140199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latin typeface="Arial Black" panose="020B0A04020102020204" pitchFamily="34" charset="0"/>
              </a:rPr>
              <a:t>Overwegingen bij vakbondslidmaatschap</a:t>
            </a:r>
            <a:endParaRPr lang="nl-NL" dirty="0">
              <a:latin typeface="Arial Black" panose="020B0A04020102020204" pitchFamily="34" charset="0"/>
            </a:endParaRPr>
          </a:p>
        </p:txBody>
      </p:sp>
      <p:sp>
        <p:nvSpPr>
          <p:cNvPr id="3" name="Tijdelijke aanduiding voor inhoud 2"/>
          <p:cNvSpPr>
            <a:spLocks noGrp="1"/>
          </p:cNvSpPr>
          <p:nvPr>
            <p:ph idx="1"/>
          </p:nvPr>
        </p:nvSpPr>
        <p:spPr>
          <a:xfrm>
            <a:off x="457200" y="1700808"/>
            <a:ext cx="8229600" cy="4425355"/>
          </a:xfrm>
        </p:spPr>
        <p:txBody>
          <a:bodyPr>
            <a:noAutofit/>
          </a:bodyPr>
          <a:lstStyle/>
          <a:p>
            <a:pPr marL="0" indent="0">
              <a:buNone/>
            </a:pPr>
            <a:r>
              <a:rPr lang="nl-NL" sz="2900" dirty="0" smtClean="0"/>
              <a:t>Barman Evert is wél lid van de vakbond: hij </a:t>
            </a:r>
            <a:r>
              <a:rPr lang="nl-NL" sz="2900" dirty="0"/>
              <a:t>vindt het belangrijk om lid te zijn van een vakbond, maar heeft het gevoel er zelf niet heel veel aan te hebben. </a:t>
            </a:r>
            <a:endParaRPr lang="nl-NL" sz="2900" dirty="0" smtClean="0"/>
          </a:p>
          <a:p>
            <a:pPr marL="0" indent="0">
              <a:buNone/>
            </a:pPr>
            <a:endParaRPr lang="nl-NL" sz="2900" dirty="0" smtClean="0"/>
          </a:p>
          <a:p>
            <a:pPr marL="0" indent="0">
              <a:buNone/>
            </a:pPr>
            <a:r>
              <a:rPr lang="nl-NL" sz="2900" dirty="0" smtClean="0"/>
              <a:t>Hij </a:t>
            </a:r>
            <a:r>
              <a:rPr lang="nl-NL" sz="2900" dirty="0"/>
              <a:t>vindt dat hij relatief veel contributie betaalt als hij daar niet eens pauzes voor krijgt. Verder zegt Evert: </a:t>
            </a:r>
            <a:r>
              <a:rPr lang="nl-NL" sz="2900" i="1" dirty="0"/>
              <a:t>“Ik heb ook niet het idee dat er in de horeca-cao de laatste jaren nou zoveel stappen zijn </a:t>
            </a:r>
            <a:r>
              <a:rPr lang="nl-NL" sz="2900" i="1" dirty="0" smtClean="0"/>
              <a:t>gezet” </a:t>
            </a:r>
            <a:endParaRPr lang="nl-NL" sz="2900" dirty="0"/>
          </a:p>
        </p:txBody>
      </p:sp>
      <p:pic>
        <p:nvPicPr>
          <p:cNvPr id="5" name="Afbeelding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8024" y="5651534"/>
            <a:ext cx="4104456" cy="949258"/>
          </a:xfrm>
          <a:prstGeom prst="rect">
            <a:avLst/>
          </a:prstGeom>
        </p:spPr>
      </p:pic>
    </p:spTree>
    <p:extLst>
      <p:ext uri="{BB962C8B-B14F-4D97-AF65-F5344CB8AC3E}">
        <p14:creationId xmlns:p14="http://schemas.microsoft.com/office/powerpoint/2010/main" val="10192435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latin typeface="Arial Black" panose="020B0A04020102020204" pitchFamily="34" charset="0"/>
              </a:rPr>
              <a:t>Overwegingen bij vakbondslidmaatschap</a:t>
            </a:r>
            <a:endParaRPr lang="nl-NL" dirty="0">
              <a:latin typeface="Arial Black" panose="020B0A04020102020204" pitchFamily="34" charset="0"/>
            </a:endParaRPr>
          </a:p>
        </p:txBody>
      </p:sp>
      <p:sp>
        <p:nvSpPr>
          <p:cNvPr id="3" name="Tijdelijke aanduiding voor inhoud 2"/>
          <p:cNvSpPr>
            <a:spLocks noGrp="1"/>
          </p:cNvSpPr>
          <p:nvPr>
            <p:ph idx="1"/>
          </p:nvPr>
        </p:nvSpPr>
        <p:spPr/>
        <p:txBody>
          <a:bodyPr>
            <a:noAutofit/>
          </a:bodyPr>
          <a:lstStyle/>
          <a:p>
            <a:pPr marL="0" indent="0">
              <a:buNone/>
            </a:pPr>
            <a:r>
              <a:rPr lang="nl-NL" sz="3000" dirty="0" smtClean="0"/>
              <a:t>Postbezorgers stellen dat de vakbond niet zichtbaar genoeg is voor hen en hun collega’s. Met ziet </a:t>
            </a:r>
            <a:r>
              <a:rPr lang="nl-NL" sz="3000" dirty="0"/>
              <a:t>wel foldertjes liggen van de vakbond (FNV en eigen bond van de post), maar niet wie die foldertjes daar </a:t>
            </a:r>
            <a:r>
              <a:rPr lang="nl-NL" sz="3000" dirty="0" smtClean="0"/>
              <a:t>neerleggen.</a:t>
            </a:r>
          </a:p>
          <a:p>
            <a:pPr marL="0" indent="0">
              <a:buNone/>
            </a:pPr>
            <a:r>
              <a:rPr lang="nl-NL" sz="3000" dirty="0" smtClean="0"/>
              <a:t>Cor: </a:t>
            </a:r>
            <a:r>
              <a:rPr lang="nl-NL" sz="3000" i="1" dirty="0" smtClean="0"/>
              <a:t>“Die </a:t>
            </a:r>
            <a:r>
              <a:rPr lang="nl-NL" sz="3000" i="1" dirty="0"/>
              <a:t>mensen, waar ze voor zouden moeten staan nu, die eigenlijk een bescherming nodig hebben. Dat zijn die mensen, nou dat zie je hier. En daar zie je ze gewoon niet” </a:t>
            </a:r>
            <a:endParaRPr lang="nl-NL" sz="3000" dirty="0"/>
          </a:p>
        </p:txBody>
      </p:sp>
      <p:pic>
        <p:nvPicPr>
          <p:cNvPr id="5" name="Afbeelding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30358" y="5929745"/>
            <a:ext cx="4013642" cy="928255"/>
          </a:xfrm>
          <a:prstGeom prst="rect">
            <a:avLst/>
          </a:prstGeom>
        </p:spPr>
      </p:pic>
    </p:spTree>
    <p:extLst>
      <p:ext uri="{BB962C8B-B14F-4D97-AF65-F5344CB8AC3E}">
        <p14:creationId xmlns:p14="http://schemas.microsoft.com/office/powerpoint/2010/main" val="28722239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latin typeface="Arial Black" panose="020B0A04020102020204" pitchFamily="34" charset="0"/>
              </a:rPr>
              <a:t>Wat zouden deze werkenden van een vakbond willen?</a:t>
            </a:r>
            <a:endParaRPr lang="nl-NL" dirty="0">
              <a:latin typeface="Arial Black" panose="020B0A04020102020204" pitchFamily="34" charset="0"/>
            </a:endParaRPr>
          </a:p>
        </p:txBody>
      </p:sp>
      <p:sp>
        <p:nvSpPr>
          <p:cNvPr id="3" name="Tijdelijke aanduiding voor inhoud 2"/>
          <p:cNvSpPr>
            <a:spLocks noGrp="1"/>
          </p:cNvSpPr>
          <p:nvPr>
            <p:ph idx="1"/>
          </p:nvPr>
        </p:nvSpPr>
        <p:spPr>
          <a:xfrm>
            <a:off x="457200" y="1556792"/>
            <a:ext cx="8229600" cy="4525963"/>
          </a:xfrm>
        </p:spPr>
        <p:txBody>
          <a:bodyPr>
            <a:noAutofit/>
          </a:bodyPr>
          <a:lstStyle/>
          <a:p>
            <a:r>
              <a:rPr lang="nl-NL" sz="3000" dirty="0" smtClean="0"/>
              <a:t>Een vakbond die zichtbaar is op de werkvloer, laagdrempelig aanspreekpunt</a:t>
            </a:r>
          </a:p>
          <a:p>
            <a:r>
              <a:rPr lang="nl-NL" sz="3000" dirty="0" smtClean="0"/>
              <a:t>Begrip dat niet alle problemen direct kunnen worden opgelost: verhaal kunnen doen is ook al waardevol (“luisteren”)</a:t>
            </a:r>
          </a:p>
          <a:p>
            <a:r>
              <a:rPr lang="nl-NL" sz="3000" dirty="0" smtClean="0"/>
              <a:t>Meer nog dan loon of zelfs de onzekerheid van het werk geven</a:t>
            </a:r>
            <a:r>
              <a:rPr lang="nl-NL" sz="3000" i="1" dirty="0" smtClean="0"/>
              <a:t> </a:t>
            </a:r>
            <a:r>
              <a:rPr lang="nl-NL" sz="3000" dirty="0" smtClean="0"/>
              <a:t>de werkenden aan dat ze willen dat vakbond concrete issues zoals gebrek aan pauzes of werkdruk aanpakt.</a:t>
            </a:r>
            <a:endParaRPr lang="nl-NL" sz="3000" dirty="0"/>
          </a:p>
        </p:txBody>
      </p:sp>
      <p:pic>
        <p:nvPicPr>
          <p:cNvPr id="5" name="Afbeelding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8064" y="5865085"/>
            <a:ext cx="3538736" cy="818421"/>
          </a:xfrm>
          <a:prstGeom prst="rect">
            <a:avLst/>
          </a:prstGeom>
        </p:spPr>
      </p:pic>
    </p:spTree>
    <p:extLst>
      <p:ext uri="{BB962C8B-B14F-4D97-AF65-F5344CB8AC3E}">
        <p14:creationId xmlns:p14="http://schemas.microsoft.com/office/powerpoint/2010/main" val="42533872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980728"/>
            <a:ext cx="8229600" cy="3024336"/>
          </a:xfrm>
        </p:spPr>
        <p:txBody>
          <a:bodyPr>
            <a:normAutofit/>
          </a:bodyPr>
          <a:lstStyle/>
          <a:p>
            <a:r>
              <a:rPr lang="nl-NL" dirty="0" smtClean="0">
                <a:latin typeface="Arial Black" panose="020B0A04020102020204" pitchFamily="34" charset="0"/>
              </a:rPr>
              <a:t>Welke strategie kan de vakbeweging voeren om precair werkenden te organiseren ?</a:t>
            </a:r>
            <a:endParaRPr lang="nl-NL" dirty="0">
              <a:latin typeface="Arial Black" panose="020B0A04020102020204" pitchFamily="34" charset="0"/>
            </a:endParaRPr>
          </a:p>
        </p:txBody>
      </p:sp>
      <p:pic>
        <p:nvPicPr>
          <p:cNvPr id="5" name="Afbeelding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8064" y="5865085"/>
            <a:ext cx="3538736" cy="818421"/>
          </a:xfrm>
          <a:prstGeom prst="rect">
            <a:avLst/>
          </a:prstGeom>
        </p:spPr>
      </p:pic>
    </p:spTree>
    <p:extLst>
      <p:ext uri="{BB962C8B-B14F-4D97-AF65-F5344CB8AC3E}">
        <p14:creationId xmlns:p14="http://schemas.microsoft.com/office/powerpoint/2010/main" val="1442688036"/>
      </p:ext>
    </p:extLst>
  </p:cSld>
  <p:clrMapOvr>
    <a:masterClrMapping/>
  </p:clrMapOvr>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831</TotalTime>
  <Words>2362</Words>
  <Application>Microsoft Office PowerPoint</Application>
  <PresentationFormat>Diavoorstelling (4:3)</PresentationFormat>
  <Paragraphs>109</Paragraphs>
  <Slides>31</Slides>
  <Notes>0</Notes>
  <HiddenSlides>0</HiddenSlides>
  <MMClips>0</MMClips>
  <ScaleCrop>false</ScaleCrop>
  <HeadingPairs>
    <vt:vector size="4" baseType="variant">
      <vt:variant>
        <vt:lpstr>Thema</vt:lpstr>
      </vt:variant>
      <vt:variant>
        <vt:i4>1</vt:i4>
      </vt:variant>
      <vt:variant>
        <vt:lpstr>Diatitels</vt:lpstr>
      </vt:variant>
      <vt:variant>
        <vt:i4>31</vt:i4>
      </vt:variant>
    </vt:vector>
  </HeadingPairs>
  <TitlesOfParts>
    <vt:vector size="32" baseType="lpstr">
      <vt:lpstr>Kantoorthema</vt:lpstr>
      <vt:lpstr>Precair werk in Nederland  Individuele en collectieve (on)mogelijkheden om de positie te verbeteren</vt:lpstr>
      <vt:lpstr>PowerPoint-presentatie</vt:lpstr>
      <vt:lpstr>Afbakening precair werk</vt:lpstr>
      <vt:lpstr>Onderzoek in vogelvlucht</vt:lpstr>
      <vt:lpstr>Relationele dimensie van precair werk</vt:lpstr>
      <vt:lpstr>Vervolg van de presentatie</vt:lpstr>
      <vt:lpstr>Uitdagingen werven deelnemers onderzoek</vt:lpstr>
      <vt:lpstr>Uitdagingen werven deelnemers onderzoek - veldnotities </vt:lpstr>
      <vt:lpstr>Uitdagingen werven deelnemers  onzekere roosters</vt:lpstr>
      <vt:lpstr>Beleving van precair werk  (positief) </vt:lpstr>
      <vt:lpstr>Beleving van precair werk  (negatief) </vt:lpstr>
      <vt:lpstr>Financiële precariteit (post)</vt:lpstr>
      <vt:lpstr>Financiële precariteit (schoonmaak)</vt:lpstr>
      <vt:lpstr>Financiële precariteit (horeca)</vt:lpstr>
      <vt:lpstr>Werkdruk</vt:lpstr>
      <vt:lpstr>Wegen om positie te verbeteren</vt:lpstr>
      <vt:lpstr>Individueel positie verbeteren (formeel): functioneringsgesprek</vt:lpstr>
      <vt:lpstr>Individueel positie verbeteren (informeel): dagelijks contact met leidinggevende</vt:lpstr>
      <vt:lpstr>Obstakels effectueren rechten en individueel verbeteren positie van het werk</vt:lpstr>
      <vt:lpstr>“Voor jou tien anderen”</vt:lpstr>
      <vt:lpstr>Individueel positie verbeteren </vt:lpstr>
      <vt:lpstr>PowerPoint-presentatie</vt:lpstr>
      <vt:lpstr>In collectiviteit positie  verbeteren (informeel)</vt:lpstr>
      <vt:lpstr> </vt:lpstr>
      <vt:lpstr>Geen obstakels om collectief (formeel) positie te verbeteren </vt:lpstr>
      <vt:lpstr>Wat staat vakbondlidmaatschap in de weg?</vt:lpstr>
      <vt:lpstr>Financiële obstakels vakbondslidmaatschap </vt:lpstr>
      <vt:lpstr>Overwegingen bij vakbondslidmaatschap</vt:lpstr>
      <vt:lpstr>Overwegingen bij vakbondslidmaatschap</vt:lpstr>
      <vt:lpstr>Wat zouden deze werkenden van een vakbond willen?</vt:lpstr>
      <vt:lpstr>Welke strategie kan de vakbeweging voeren om precair werkenden te organiseren ?</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Werkgroep 1  Precaire arbeidsrelaties</dc:title>
  <dc:creator>onderzoeker</dc:creator>
  <cp:lastModifiedBy>Wim</cp:lastModifiedBy>
  <cp:revision>54</cp:revision>
  <dcterms:created xsi:type="dcterms:W3CDTF">2018-02-13T09:01:13Z</dcterms:created>
  <dcterms:modified xsi:type="dcterms:W3CDTF">2019-02-13T17:45:12Z</dcterms:modified>
</cp:coreProperties>
</file>